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4"/>
    <p:sldMasterId id="2147483727" r:id="rId5"/>
    <p:sldMasterId id="2147483745" r:id="rId6"/>
    <p:sldMasterId id="2147483766" r:id="rId7"/>
    <p:sldMasterId id="2147483775" r:id="rId8"/>
  </p:sldMasterIdLst>
  <p:notesMasterIdLst>
    <p:notesMasterId r:id="rId38"/>
  </p:notesMasterIdLst>
  <p:sldIdLst>
    <p:sldId id="256" r:id="rId9"/>
    <p:sldId id="2147471865" r:id="rId10"/>
    <p:sldId id="2147471866" r:id="rId11"/>
    <p:sldId id="2147470025" r:id="rId12"/>
    <p:sldId id="1137" r:id="rId13"/>
    <p:sldId id="1156" r:id="rId14"/>
    <p:sldId id="1992" r:id="rId15"/>
    <p:sldId id="1130" r:id="rId16"/>
    <p:sldId id="1153" r:id="rId17"/>
    <p:sldId id="1955" r:id="rId18"/>
    <p:sldId id="1956" r:id="rId19"/>
    <p:sldId id="1957" r:id="rId20"/>
    <p:sldId id="1985" r:id="rId21"/>
    <p:sldId id="1954" r:id="rId22"/>
    <p:sldId id="1950" r:id="rId23"/>
    <p:sldId id="1977" r:id="rId24"/>
    <p:sldId id="1988" r:id="rId25"/>
    <p:sldId id="1993" r:id="rId26"/>
    <p:sldId id="1175" r:id="rId27"/>
    <p:sldId id="1983" r:id="rId28"/>
    <p:sldId id="1169" r:id="rId29"/>
    <p:sldId id="1174" r:id="rId30"/>
    <p:sldId id="1995" r:id="rId31"/>
    <p:sldId id="1996" r:id="rId32"/>
    <p:sldId id="1982" r:id="rId33"/>
    <p:sldId id="957" r:id="rId34"/>
    <p:sldId id="2147480855" r:id="rId35"/>
    <p:sldId id="2147480836" r:id="rId36"/>
    <p:sldId id="214748083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y Cummings" initials="SC" lastIdx="1" clrIdx="0">
    <p:extLst>
      <p:ext uri="{19B8F6BF-5375-455C-9EA6-DF929625EA0E}">
        <p15:presenceInfo xmlns:p15="http://schemas.microsoft.com/office/powerpoint/2012/main" userId="S::scummings@ursahealth.com::f0d2ae3d-ab5d-40a2-8b5c-123ede3209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D000"/>
    <a:srgbClr val="9DFF0D"/>
    <a:srgbClr val="70AC2E"/>
    <a:srgbClr val="2F4913"/>
    <a:srgbClr val="5A8B25"/>
    <a:srgbClr val="71BF00"/>
    <a:srgbClr val="DDA147"/>
    <a:srgbClr val="B54C2D"/>
    <a:srgbClr val="B66952"/>
    <a:srgbClr val="B56D45"/>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850" autoAdjust="0"/>
  </p:normalViewPr>
  <p:slideViewPr>
    <p:cSldViewPr snapToGrid="0">
      <p:cViewPr varScale="1">
        <p:scale>
          <a:sx n="81" d="100"/>
          <a:sy n="81" d="100"/>
        </p:scale>
        <p:origin x="1716" y="96"/>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commentAuthors" Target="commentAuthor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521319-E366-4384-8729-9B3F01F81AAA}" type="datetimeFigureOut">
              <a:rPr lang="en-US" smtClean="0"/>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19A42-743A-45FA-81F7-1EF7FEA69083}" type="slidenum">
              <a:rPr lang="en-US" smtClean="0"/>
              <a:t>‹#›</a:t>
            </a:fld>
            <a:endParaRPr lang="en-US"/>
          </a:p>
        </p:txBody>
      </p:sp>
    </p:spTree>
    <p:extLst>
      <p:ext uri="{BB962C8B-B14F-4D97-AF65-F5344CB8AC3E}">
        <p14:creationId xmlns:p14="http://schemas.microsoft.com/office/powerpoint/2010/main" val="3038895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1530E-32DA-405A-BB2D-0FC2DD462E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5734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By disposition, we've been AI skeptics because we built our brand around delivering analytics that our customers can trust. We've done that by being exacting about the correctness of our work, by embracing a very human, collaborative process to understand the idiosyncratic needs of our customers and to localize our results to their expectations, and by iterating quickly because we know it takes several iterations before people get results that they can really trust. Now, AI can do the quickly part really well, but some of its other virtues aren't amenable to the accuracy that we're striving for.</a:t>
            </a:r>
            <a:endParaRPr lang="en-US" dirty="0"/>
          </a:p>
          <a:p>
            <a:endParaRPr lang="en-US" dirty="0"/>
          </a:p>
          <a:p>
            <a:r>
              <a:rPr lang="en-US" sz="1200" kern="1200" dirty="0">
                <a:solidFill>
                  <a:schemeClr val="tx1"/>
                </a:solidFill>
                <a:effectLst/>
                <a:latin typeface="+mn-lt"/>
                <a:ea typeface="+mn-ea"/>
                <a:cs typeface="+mn-cs"/>
              </a:rPr>
              <a:t>Despite whatever reservations we may have had, we have also noticed, with everyone else, that in 2026, agentic AI has gotten extremely powerful. And so we have built an AI agent within our own software that was meant to operate very much along the lines of the simple story of augmenting the skills of expert users, either our own employees or customer employees, in their efforts to find opportunities for improving cost of care or other related data work.</a:t>
            </a:r>
          </a:p>
          <a:p>
            <a:endParaRPr lang="en-US" sz="1200" kern="1200" dirty="0">
              <a:solidFill>
                <a:schemeClr val="tx1"/>
              </a:solidFill>
              <a:effectLst/>
              <a:latin typeface="+mn-lt"/>
              <a:ea typeface="+mn-ea"/>
              <a:cs typeface="+mn-cs"/>
            </a:endParaRPr>
          </a:p>
          <a:p>
            <a:endParaRPr lang="en-US" dirty="0"/>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dirty="0"/>
          </a:p>
          <a:p>
            <a:endParaRPr lang="en-US" sz="1200" kern="1200" dirty="0">
              <a:solidFill>
                <a:schemeClr val="tx1"/>
              </a:solidFill>
              <a:effectLst/>
              <a:latin typeface="+mn-lt"/>
              <a:ea typeface="+mn-ea"/>
              <a:cs typeface="+mn-cs"/>
            </a:endParaRP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76C18-DBDE-5298-866C-90DF91112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8A850-FEAA-F896-0348-4948A4041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EA609-498E-4002-32CA-34945E3127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quick primer on AI agents, for those of you still coming up to speed. AI agents differ from the ChatGPT experience that we're used to in so far as we furnish AI agents with a set of tools. For example, the ability to query the database or the ability to look up metadata describing our data model. That allows the agents to work autonomously for some amount of time, deciding when to use these tools, deciding when to return to the user for either a clarification or to present results. This is the year or perhaps the decade of AI agents, as people have said, and we have come to value how useful they can be.</a:t>
            </a:r>
          </a:p>
        </p:txBody>
      </p:sp>
      <p:sp>
        <p:nvSpPr>
          <p:cNvPr id="4" name="Slide Number Placeholder 3">
            <a:extLst>
              <a:ext uri="{FF2B5EF4-FFF2-40B4-BE49-F238E27FC236}">
                <a16:creationId xmlns:a16="http://schemas.microsoft.com/office/drawing/2014/main" id="{FE89A8ED-EB1C-A170-7B5E-159550E9D09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4663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CA15E-80F7-E411-BE48-38D78F7B9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756F6-5699-13D7-8233-34B568DDC8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24161D-AA22-38CB-B8F1-6BF1D4A088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classic double-bind of enterprise analytics is that we’re stuck between two unsavory options. On one side of the spectrum, we had pre-built dashboards. These could be coming from Power BI, having been generated from your own team, or perhaps you're using an off-the-shelf product like Arcadia. And then on the other side of the spectrum was custom work done by your analysts. The advantages of the dashboards are that they were automated, they required no expertise to run, and that they were trustworthy insofar as they represented well-understood, established insights into the data. The problem with these dashboards is that there was no intelligence behind them, no room for improvisation, no room for curation, or for any sort of deep dive into compelling results. The problem with analysts running reports manually is that it was difficult and expensive, and the way that shows up is that the analyst team never has enough capacity to do all of the work that is asked of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Catherine’s lived this life- do you have any thoughts on this?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______________________________________________________________________________________________________________________________________________________________________________________________________________________________________________________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understand the value that Compass can bring to your organization, we have to go back to the early history of analytics. Remember 2024? On one side of the spectrum, we had pre-built dashboards. These could be coming from Power BI, having been generated from your own team, or perhaps you're using an off-the-shelf product like Arcadia. And then on the other side of the spectrum was custom work done by your analysts. The advantages of the dashboards are that they were automated, they required no expertise to run, and that they were trustworthy insofar as they represented well-understood, established insights into the data. The problem with these dashboards is that there was no intelligence behind them, no room for improvisation, no room for curation, or for any sort of deep dive into compelling results. The problem with analysts running reports manually is that it was difficult and expensive, and the way that shows up is that the analyst team never has enough capacity to do all of the work that is asked of them.</a:t>
            </a:r>
            <a:br>
              <a:rPr lang="en-US" sz="1200" kern="1200" dirty="0">
                <a:solidFill>
                  <a:schemeClr val="tx1"/>
                </a:solidFill>
                <a:effectLst/>
                <a:latin typeface="+mn-lt"/>
                <a:ea typeface="+mn-ea"/>
                <a:cs typeface="+mn-cs"/>
              </a:rPr>
            </a:br>
            <a:endParaRPr lang="en-US" dirty="0"/>
          </a:p>
        </p:txBody>
      </p:sp>
      <p:sp>
        <p:nvSpPr>
          <p:cNvPr id="4" name="Slide Number Placeholder 3">
            <a:extLst>
              <a:ext uri="{FF2B5EF4-FFF2-40B4-BE49-F238E27FC236}">
                <a16:creationId xmlns:a16="http://schemas.microsoft.com/office/drawing/2014/main" id="{E08BC2FC-4221-AD49-CC35-F55A4934F48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7205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Catherine to explain, using her professional experience of what this looks and feels like:</a:t>
            </a:r>
          </a:p>
          <a:p>
            <a:endParaRPr lang="en-US" dirty="0"/>
          </a:p>
          <a:p>
            <a:r>
              <a:rPr lang="en-US" dirty="0"/>
              <a:t>To paint a picture… </a:t>
            </a:r>
          </a:p>
          <a:p>
            <a:endParaRPr lang="en-US" dirty="0"/>
          </a:p>
          <a:p>
            <a:r>
              <a:rPr lang="en-US" dirty="0"/>
              <a:t>Med econ team under water</a:t>
            </a:r>
          </a:p>
          <a:p>
            <a:r>
              <a:rPr lang="en-US" dirty="0"/>
              <a:t>Central clinical team- lots of knowledge, would love to be more hands on but the tooling requires them to be hands off and rely on the central team (scenario: if the main dish is the </a:t>
            </a:r>
            <a:r>
              <a:rPr lang="en-US" dirty="0" err="1"/>
              <a:t>opp</a:t>
            </a:r>
            <a:r>
              <a:rPr lang="en-US" dirty="0"/>
              <a:t> scan, the scenario is that you’re preparing for an exec team report out. The two team members, director of med econ and the market medical director, dichotomy plays out and splits them into both being frustrated, playing beneath their license, </a:t>
            </a:r>
            <a:r>
              <a:rPr lang="en-US" dirty="0">
                <a:sym typeface="Wingdings" panose="05000000000000000000" pitchFamily="2" charset="2"/>
              </a:rPr>
              <a:t> Catherine, paints the picture, based on past experience. Manifests as an analytics team underwater</a:t>
            </a:r>
            <a:endParaRPr lang="en-US" dirty="0"/>
          </a:p>
          <a:p>
            <a:endParaRPr lang="en-US" dirty="0"/>
          </a:p>
        </p:txBody>
      </p:sp>
      <p:sp>
        <p:nvSpPr>
          <p:cNvPr id="4" name="Slide Number Placeholder 3"/>
          <p:cNvSpPr>
            <a:spLocks noGrp="1"/>
          </p:cNvSpPr>
          <p:nvPr>
            <p:ph type="sldNum" sz="quarter" idx="5"/>
          </p:nvPr>
        </p:nvSpPr>
        <p:spPr/>
        <p:txBody>
          <a:bodyPr/>
          <a:lstStyle/>
          <a:p>
            <a:fld id="{B1D19A42-743A-45FA-81F7-1EF7FEA69083}" type="slidenum">
              <a:rPr lang="en-US" smtClean="0"/>
              <a:t>20</a:t>
            </a:fld>
            <a:endParaRPr lang="en-US"/>
          </a:p>
        </p:txBody>
      </p:sp>
    </p:spTree>
    <p:extLst>
      <p:ext uri="{BB962C8B-B14F-4D97-AF65-F5344CB8AC3E}">
        <p14:creationId xmlns:p14="http://schemas.microsoft.com/office/powerpoint/2010/main" val="440575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 AI tools have started coming online, they can really aid in the manual side of this spectrum of work.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could be Snowflake Cortex, or if you're not on Snowflake, just putting Claude Code on top of your EDW. We really admire Snowflake Cortex. It's a generically useful tool that does a generically good job on top of any range of data. These sorts of tools empower and augment the analysts who had been doing this work manually, but they still require supervision by analysts because these tools are not constrained or reliable enough to run unsupervised or even to be used by a non-technical user, current capabilities of the latest models. Today, when faced with a completely blank slate of the sorts of questions people might want to ask of the data, technical supervision, that is to say, supervision by a user who is technically capable of doing the work themselves, is still a prerequisite. And so even though you’re speeding up and augmenting the work of these analysts, we fundamentally have the same divide between an overworked analytics team providing useful customer results and the dashboards that typically lack the intelligence to make an impact.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of course, the simple answer to the question of AI: it can be used as an augmentation tool for the manual side of the analytics spectrum. It’s a great idea, we recommended it, we’re not breaking new ground by telling you it’s worthwhile.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recently (2025) AI tools have started coming online that can really aid in the manual side of this spectrum of work. This could be Snowflake Cortex, or if you're not on Snowflake, just putting Claude Code on top of your EDW. We really admire Snowflake Cortex. It's a generically useful tool that does a generically good job on top of any range of data. These sorts of tools empower and augment the analysts who had been doing this work manually, but they still require supervision by analysts because these tools are not constrained or reliable enough to run unsupervised or even to be used by a non-technical user, current capabilities of the latest models. Today, when faced with a completely blank slate of the sorts of questions people might want to ask of the data, technical supervision, that is to say, supervision by a user who is technically capable of doing the work themselves, is still a prerequisite. And so even though you’re speeding up and augmenting the work of these analysts, we fundamentally have the same divide between an overworked analytics team providing useful customer results and the dashboards that typically lack the intelligence to make an impact.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541EE-2CE3-FBF0-993C-3570F8F9A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EE6EA-6769-4048-1E36-146E91071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20A25-0BA1-9C8A-E8E7-8BF98CB0D99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more surprising finding for us, and the topic of this webinar that we’re finally arriving at, is how to responsibly replace the pre-built dashboards side of the analytics spectrum with an AI-powered tool that is capable of generating trusted results while operating largely unsupervised. Specifically, our customers have told us they want to be able to press a go button. They want to be able to point an agent at a particular opportunity, a partner, perhaps, or a customer, press a go button, come back later, and the next thing they see is a PowerPoint presentation with their population health opportunities specific to that partner or customer highlighted, that of course they will then drill down into, understand, and verify.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we were surprised to find that we could actually do this without sacrificing the trust, accuracy, and relevance that's always been such an important part of our brand. There are three mechanisms that we use to make this possible, and we believe that these three mechanisms are generally applicable to anybody that's trying to do this application of AI.</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the backdrop that helps illuminate what Compass allows organizations to do: the dichotomy between the pre-baked results that lack the intelligence but can be run automatically by non-technical users, versus a (possibly AI-augmented) internal team of analysts. Compass replaces this dichotomy with more of a spectrum of prescriptiveness versus improvisation. Even in its most prescriptive mode, there is room for improvisation, and even in its most improvisatory mode, it benefits from baked-in guardrails.</a:t>
            </a:r>
            <a:endParaRPr lang="en-US" dirty="0"/>
          </a:p>
        </p:txBody>
      </p:sp>
      <p:sp>
        <p:nvSpPr>
          <p:cNvPr id="4" name="Slide Number Placeholder 3">
            <a:extLst>
              <a:ext uri="{FF2B5EF4-FFF2-40B4-BE49-F238E27FC236}">
                <a16:creationId xmlns:a16="http://schemas.microsoft.com/office/drawing/2014/main" id="{85B08AFA-5BB8-41E6-6641-5E6BF2623D2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783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7E744-0863-3F00-0D9F-87217FC1C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AF325-2EBE-C733-453F-3CD1405AFE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1766B-FC80-FB18-9D0B-128103DF50F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first is that this AI analyst layer is a thin layer that sits on top of our data model, the Ursa core data model, which we've developed over 11 years. It's built by humans, the data is hydrated by humans, and the results are validated face-to-face with our customers. This data model also covers a very broad range of clinical, operational, and financial concepts at the level to be practically useful in a broad range of contexts. We absolutely do not trust unsupervised AI, to build new tables, to apply new clinical concepts, or to do anything in the realm of what we would call analytics engineering in order to create the substrate upon which the analyst operates.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next two guardrails are much easier to show you in the software rather than via slides, so we’re going to switch over and show you directly in Compass.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420CB9C-FE77-051E-271B-D2E2F4D4D5E2}"/>
              </a:ext>
            </a:extLst>
          </p:cNvPr>
          <p:cNvSpPr>
            <a:spLocks noGrp="1"/>
          </p:cNvSpPr>
          <p:nvPr>
            <p:ph type="sldNum" sz="quarter" idx="5"/>
          </p:nvPr>
        </p:nvSpPr>
        <p:spPr/>
        <p:txBody>
          <a:bodyPr/>
          <a:lstStyle/>
          <a:p>
            <a:fld id="{B1D19A42-743A-45FA-81F7-1EF7FEA69083}" type="slidenum">
              <a:rPr lang="en-US" smtClean="0"/>
              <a:t>23</a:t>
            </a:fld>
            <a:endParaRPr lang="en-US"/>
          </a:p>
        </p:txBody>
      </p:sp>
    </p:spTree>
    <p:extLst>
      <p:ext uri="{BB962C8B-B14F-4D97-AF65-F5344CB8AC3E}">
        <p14:creationId xmlns:p14="http://schemas.microsoft.com/office/powerpoint/2010/main" val="68488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8D9A6-B7E1-B6C2-761D-E238E46D3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E4C85-D3A1-0303-998B-9BDC16985E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05110-2ABC-45AA-48CA-4644728D470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We’ve covered a lot of ground today and hope that at the very least, we’ve convinced you that, while AI can be a huge liability without the proper guardrails, when it’s properly constrained and used appropriately, it can be a game changer for organizations trying to draw actionable, VBC insights from their data.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let’s assume you’re convinced and ready to recommend adding this kind of capability to your own organization. What should you be thinking about? How might you assess any tools you’re considering?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Do you have a comprehensive, validated data model for the AI analytics tool to draw from? Do the measures and concepts that you want to query already exist in your data model or is the AI agent expected to create them, potentially introducing errors?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Are there guardrails that allow you to review the results for accuracy by viewing the underlying SQL and/or agent “thought” process? Can your results be preserved and compared over time?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Do you have under the hood visibility to what the agent is being asked to do? Is the AI tool being provided with domain-specific knowledge to direct its work?</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 What capabilities does the agent have? The agent we demoed today is built from the ground up (not a bolt-on to an existing product) and can function as more than just a chatbot that answers questions. It has the ability to run a prescribed opportunity scan across a number of healthcare domains, then generate a presentation with curated insights and recommendations on next steps for a human to review.</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anticipate that the capabilities of these agents will continue to expand in the coming months and years, but we are already seeing them perform far beyond our expectations and are excited for the future.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with that, let’s open the floor to any questions. We’d love hear your thoughts on trusting AI for the purpose of pop health analytics and how you might use AI in your own day-to-day analytics workflows.</a:t>
            </a:r>
          </a:p>
          <a:p>
            <a:endParaRPr lang="en-US" dirty="0"/>
          </a:p>
        </p:txBody>
      </p:sp>
      <p:sp>
        <p:nvSpPr>
          <p:cNvPr id="4" name="Slide Number Placeholder 3">
            <a:extLst>
              <a:ext uri="{FF2B5EF4-FFF2-40B4-BE49-F238E27FC236}">
                <a16:creationId xmlns:a16="http://schemas.microsoft.com/office/drawing/2014/main" id="{35CB2DA0-C0DB-C5C4-7BFE-58377123BA6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2698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CE90C7-9D0D-43FE-95F6-9CED42ED8DE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7090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547D7-2065-4932-8755-9E37F153A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098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0BBBA-3582-3DD0-D636-F4DD20979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FA640-7278-F4AA-07FB-3DF33B391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83F16-D753-153C-05EB-0CD2F28148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Ursa Health, a software company operating in the value-based care data analytics space. I say we're a software company, but in many respects, we're also a tech-enabled consultancy. </a:t>
            </a:r>
            <a:endParaRPr lang="en-US"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Over the last decade, Ursa Health has quietly powered some of the most innovative names in value-based care. </a:t>
            </a:r>
            <a:r>
              <a:rPr lang="en-US" dirty="0"/>
              <a:t>We power our client's success in value-based care through everything from seamless enterprise data enrichment and quality measurement to advanced AI analytics and operationalized population health interventions.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EFE5D72-ABC5-4F86-BCA0-FD15305A41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D19A42-743A-45FA-81F7-1EF7FEA6908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257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core elements that make up our platform- the Ursa Core Data Model, Ursa Compass, and Ursa Solutions. The Ursa Core Data Model is the underlying data model that powers everything else downstream. It’s a critical piece of our platform because if you layer AI on top of an insufficient data foundation, you’re only serving to expedite bad decisions. </a:t>
            </a:r>
          </a:p>
          <a:p>
            <a:endParaRPr lang="en-US" dirty="0"/>
          </a:p>
          <a:p>
            <a:r>
              <a:rPr lang="en-US" dirty="0"/>
              <a:t>The next piece is Ursa Compass, our enterprise pop health AI platform, which is most relevant to what we’ll be discussing today. At a high level, Compass is used in a variety of ways to efficiently identify, size, and scope pop health opportunities.</a:t>
            </a:r>
          </a:p>
          <a:p>
            <a:endParaRPr lang="en-US" dirty="0"/>
          </a:p>
          <a:p>
            <a:r>
              <a:rPr lang="en-US" dirty="0"/>
              <a:t>Lastly, Ursa Solutions is how we operationalize the interventions to impact the pop health opportunities identified by Compass. </a:t>
            </a:r>
          </a:p>
        </p:txBody>
      </p:sp>
      <p:sp>
        <p:nvSpPr>
          <p:cNvPr id="4" name="Slide Number Placeholder 3"/>
          <p:cNvSpPr>
            <a:spLocks noGrp="1"/>
          </p:cNvSpPr>
          <p:nvPr>
            <p:ph type="sldNum" sz="quarter" idx="5"/>
          </p:nvPr>
        </p:nvSpPr>
        <p:spPr/>
        <p:txBody>
          <a:bodyPr/>
          <a:lstStyle/>
          <a:p>
            <a:fld id="{B1D19A42-743A-45FA-81F7-1EF7FEA69083}" type="slidenum">
              <a:rPr lang="en-US" smtClean="0"/>
              <a:t>9</a:t>
            </a:fld>
            <a:endParaRPr lang="en-US"/>
          </a:p>
        </p:txBody>
      </p:sp>
    </p:spTree>
    <p:extLst>
      <p:ext uri="{BB962C8B-B14F-4D97-AF65-F5344CB8AC3E}">
        <p14:creationId xmlns:p14="http://schemas.microsoft.com/office/powerpoint/2010/main" val="952773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ethical considerations include black box opacity, explainability standards, and human in the loop design.</a:t>
            </a:r>
          </a:p>
          <a:p>
            <a:endParaRPr lang="en-US" dirty="0"/>
          </a:p>
          <a:p>
            <a:r>
              <a:rPr lang="en-US" dirty="0"/>
              <a:t>Key elements of the AMA Governance Blueprint: Pillars of Trustworthy AI are that it is evidence-based and includes human in the loop</a:t>
            </a:r>
          </a:p>
        </p:txBody>
      </p:sp>
      <p:sp>
        <p:nvSpPr>
          <p:cNvPr id="4" name="Slide Number Placeholder 3"/>
          <p:cNvSpPr>
            <a:spLocks noGrp="1"/>
          </p:cNvSpPr>
          <p:nvPr>
            <p:ph type="sldNum" sz="quarter" idx="5"/>
          </p:nvPr>
        </p:nvSpPr>
        <p:spPr/>
        <p:txBody>
          <a:bodyPr/>
          <a:lstStyle/>
          <a:p>
            <a:fld id="{B1D19A42-743A-45FA-81F7-1EF7FEA69083}" type="slidenum">
              <a:rPr lang="en-US" smtClean="0"/>
              <a:t>12</a:t>
            </a:fld>
            <a:endParaRPr lang="en-US"/>
          </a:p>
        </p:txBody>
      </p:sp>
    </p:spTree>
    <p:extLst>
      <p:ext uri="{BB962C8B-B14F-4D97-AF65-F5344CB8AC3E}">
        <p14:creationId xmlns:p14="http://schemas.microsoft.com/office/powerpoint/2010/main" val="2638480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Diagnostics and imaging: AI algorithms analyze CT scans, MRIs, and </a:t>
            </a:r>
            <a:r>
              <a:rPr lang="en-US" dirty="0" err="1"/>
              <a:t>xrays</a:t>
            </a:r>
            <a:r>
              <a:rPr lang="en-US" dirty="0"/>
              <a:t> to detects abnormalities with high accuracy</a:t>
            </a:r>
          </a:p>
          <a:p>
            <a:endParaRPr lang="en-US" dirty="0"/>
          </a:p>
          <a:p>
            <a:r>
              <a:rPr lang="en-US" dirty="0"/>
              <a:t>Administrative efficiency and workflow: Examples include summarizing patient history, documenting clinical notes, and managing scheduling</a:t>
            </a:r>
          </a:p>
          <a:p>
            <a:endParaRPr lang="en-US" dirty="0"/>
          </a:p>
          <a:p>
            <a:r>
              <a:rPr lang="en-US" dirty="0"/>
              <a:t>Patient engagement and remote monitoring: AI-powered chatbots and virtual assistants handle patient inquiries, while wearables and sensors provide remote monitoring to detect potential health deterioration early</a:t>
            </a:r>
          </a:p>
          <a:p>
            <a:endParaRPr lang="en-US" dirty="0"/>
          </a:p>
          <a:p>
            <a:r>
              <a:rPr lang="en-US" dirty="0"/>
              <a:t>Drug discovery and development: AI is dramatically accelerating pharmaceutical research by modeling complex biological systems and identifying the most promising drug candidates</a:t>
            </a:r>
          </a:p>
          <a:p>
            <a:endParaRPr lang="en-US" dirty="0"/>
          </a:p>
          <a:p>
            <a:r>
              <a:rPr lang="en-US" dirty="0"/>
              <a:t>Pop health analytics is where we’ll be focusing today</a:t>
            </a:r>
          </a:p>
          <a:p>
            <a:endParaRPr lang="en-US" dirty="0"/>
          </a:p>
        </p:txBody>
      </p:sp>
      <p:sp>
        <p:nvSpPr>
          <p:cNvPr id="4" name="Slide Number Placeholder 3"/>
          <p:cNvSpPr>
            <a:spLocks noGrp="1"/>
          </p:cNvSpPr>
          <p:nvPr>
            <p:ph type="sldNum" sz="quarter" idx="5"/>
          </p:nvPr>
        </p:nvSpPr>
        <p:spPr/>
        <p:txBody>
          <a:bodyPr/>
          <a:lstStyle/>
          <a:p>
            <a:fld id="{B1D19A42-743A-45FA-81F7-1EF7FEA69083}" type="slidenum">
              <a:rPr lang="en-US" smtClean="0"/>
              <a:t>13</a:t>
            </a:fld>
            <a:endParaRPr lang="en-US"/>
          </a:p>
        </p:txBody>
      </p:sp>
    </p:spTree>
    <p:extLst>
      <p:ext uri="{BB962C8B-B14F-4D97-AF65-F5344CB8AC3E}">
        <p14:creationId xmlns:p14="http://schemas.microsoft.com/office/powerpoint/2010/main" val="3238431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we’ll be focusing today on the application of AI in pop health analytics, and this is a bit of a lesser explored use case in healthcare than say, ambient scribes, I’d love to get a sense from you all about how- or even whether- you’re using AI in this space. If you could take a moment to answer this poll, it’ll help us tailor the rest of this webinar. And one note is that you can choose more than one answer- for example, if you’re using both Snowflake Cortex and Clarify Clara, please choose both of those options in the poll. </a:t>
            </a:r>
          </a:p>
        </p:txBody>
      </p:sp>
      <p:sp>
        <p:nvSpPr>
          <p:cNvPr id="4" name="Slide Number Placeholder 3"/>
          <p:cNvSpPr>
            <a:spLocks noGrp="1"/>
          </p:cNvSpPr>
          <p:nvPr>
            <p:ph type="sldNum" sz="quarter" idx="5"/>
          </p:nvPr>
        </p:nvSpPr>
        <p:spPr/>
        <p:txBody>
          <a:bodyPr/>
          <a:lstStyle/>
          <a:p>
            <a:fld id="{B1D19A42-743A-45FA-81F7-1EF7FEA69083}" type="slidenum">
              <a:rPr lang="en-US" smtClean="0"/>
              <a:t>14</a:t>
            </a:fld>
            <a:endParaRPr lang="en-US"/>
          </a:p>
        </p:txBody>
      </p:sp>
    </p:spTree>
    <p:extLst>
      <p:ext uri="{BB962C8B-B14F-4D97-AF65-F5344CB8AC3E}">
        <p14:creationId xmlns:p14="http://schemas.microsoft.com/office/powerpoint/2010/main" val="3095953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Steve Hackbark, CTO: </a:t>
            </a:r>
            <a:r>
              <a:rPr lang="en-US" sz="1200" b="0" i="0" kern="1200" dirty="0">
                <a:solidFill>
                  <a:schemeClr val="tx1"/>
                </a:solidFill>
                <a:effectLst/>
                <a:latin typeface="+mn-lt"/>
                <a:ea typeface="+mn-ea"/>
                <a:cs typeface="+mn-cs"/>
              </a:rPr>
              <a:t>Before joining Ursa Health, Steve was head of development at xTuple, the world's #1 open-source ERP software company, managing a diverse development team that spanned four continents. Before that, he founded Speak Logistics, a tech startup borne out of his experience in the transportation industry, which introduced the user-friendly and modern sensibilities of the consumer Internet into the enterprise space. His professional passions include JavaScript, open-source software, continuous integration, and scalable code.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Steve holds a bachelor's degree in computer science from Harvard University and an MBA from William and Mary. He is a frequent speaker on subjects such as JavaScript, modular architecture, git, open source, and asynchronous programming. </a:t>
            </a:r>
          </a:p>
          <a:p>
            <a:endParaRPr lang="en-US" dirty="0"/>
          </a:p>
          <a:p>
            <a:endParaRPr lang="en-US" dirty="0"/>
          </a:p>
          <a:p>
            <a:r>
              <a:rPr lang="en-US" dirty="0"/>
              <a:t>Catherine McQuaid: Analytics Engineer: Before joining Ursa Health, Catherine held analytics and reporting leadership roles across several major healthcare organizations, most recently serving as Executive Director of Enterprise Analytics and Reporting for Cone Health’s Value-Based Care Institute. With a background that uniquely combines clinical experience as a registered nurse with deep expertise in healthcare analytics, Catherine has spent more than a decade helping health systems and ACOs use claims and clinical data to improve quality, risk stratification, and value-based care performance. </a:t>
            </a:r>
          </a:p>
        </p:txBody>
      </p:sp>
      <p:sp>
        <p:nvSpPr>
          <p:cNvPr id="4" name="Slide Number Placeholder 3"/>
          <p:cNvSpPr>
            <a:spLocks noGrp="1"/>
          </p:cNvSpPr>
          <p:nvPr>
            <p:ph type="sldNum" sz="quarter" idx="5"/>
          </p:nvPr>
        </p:nvSpPr>
        <p:spPr/>
        <p:txBody>
          <a:bodyPr/>
          <a:lstStyle/>
          <a:p>
            <a:fld id="{B1D19A42-743A-45FA-81F7-1EF7FEA69083}" type="slidenum">
              <a:rPr lang="en-US" smtClean="0"/>
              <a:t>15</a:t>
            </a:fld>
            <a:endParaRPr lang="en-US"/>
          </a:p>
        </p:txBody>
      </p:sp>
    </p:spTree>
    <p:extLst>
      <p:ext uri="{BB962C8B-B14F-4D97-AF65-F5344CB8AC3E}">
        <p14:creationId xmlns:p14="http://schemas.microsoft.com/office/powerpoint/2010/main" val="848237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D7BCA-F4E3-8CB7-1DB5-EEA7145A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AE378-A2C4-59D7-C575-4C623E96BB46}"/>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79288F2A-FFAE-7C11-D202-0393D20AD1C6}"/>
              </a:ext>
            </a:extLst>
          </p:cNvPr>
          <p:cNvSpPr>
            <a:spLocks noGrp="1"/>
          </p:cNvSpPr>
          <p:nvPr>
            <p:ph type="body" sz="quarter" idx="3"/>
          </p:nvPr>
        </p:nvSpPr>
        <p:spPr/>
        <p:txBody>
          <a:bodyPr/>
          <a:lstStyle/>
          <a:p>
            <a:r>
              <a:rPr lang="en-US" sz="1200" kern="1200" dirty="0">
                <a:solidFill>
                  <a:schemeClr val="tx1"/>
                </a:solidFill>
                <a:effectLst/>
                <a:latin typeface="+mn-lt"/>
                <a:ea typeface="+mn-ea"/>
                <a:cs typeface="+mn-cs"/>
              </a:rPr>
              <a:t>The topic of today's webinar is AI That Delivers: Transparent and Defensible Pop Health Opportunity Identification. That's a particular example of the question that everyone is asking in 2026, which is how to leverage AI to drive value without creating slop or sacrificing trust. There is a simple and straightforward answer to that question, but that is not the story that I'm going to be telling today, which is going to push the boundaries into what is possible in ways that I hope you will find interesting.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simple answer goes something like this. AI should be used as a tool to augment the work of expert users who are themselves qualified to do the work and are overseeing, guiding, and ultimately vouching for the end product of the work, such that by the time that they're finished, it's not even necessary to know that AI was used in the creation of that work because it is backstopped by expert human judgment and vouched for by a real person.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there's nothing wrong with that story. That's a completely appropriate way to use AI to augment the capabilities of your workforce. And indeed, the thing you don't want to do is to have workers use AI to convincingly pretend like they can do work that they in fact are not really capable of vouching for the integrity of. In other words, vibe coding can be exciting and fun, and is great for a weekend project, but has no business in a serious enterprise. So, the simple story is a good rule of thumb, but it is not the story that we are going to be telling today. Because, frankly, our customers demanded that we find ways to move past just augmentation of established experts and to start automating the work of identifying and prioritizing high-impact opportunities in population health. We were surprised to find that this is in fact possible, and in this webinar we’re going to explain how we were able to do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order to tell this story, I’ll have to back up and first start with three vital pieces of context. The first is: who we are and how we got here. The second is: the basics about agentic AI. The third is: the classic and longstanding double-bind of enterprise analytics.</a:t>
            </a:r>
          </a:p>
          <a:p>
            <a:endParaRPr dirty="0"/>
          </a:p>
        </p:txBody>
      </p:sp>
      <p:sp>
        <p:nvSpPr>
          <p:cNvPr id="4" name="Slide Number Placeholder 3">
            <a:extLst>
              <a:ext uri="{FF2B5EF4-FFF2-40B4-BE49-F238E27FC236}">
                <a16:creationId xmlns:a16="http://schemas.microsoft.com/office/drawing/2014/main" id="{4CDAEAE4-CD1A-8E07-B47B-88993BA1AE2F}"/>
              </a:ext>
            </a:extLst>
          </p:cNvPr>
          <p:cNvSpPr>
            <a:spLocks noGrp="1"/>
          </p:cNvSpPr>
          <p:nvPr>
            <p:ph type="sldNum" sz="quarter" idx="5"/>
          </p:nvPr>
        </p:nvSpPr>
        <p:spPr/>
      </p:sp>
    </p:spTree>
    <p:extLst>
      <p:ext uri="{BB962C8B-B14F-4D97-AF65-F5344CB8AC3E}">
        <p14:creationId xmlns:p14="http://schemas.microsoft.com/office/powerpoint/2010/main" val="24794214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1.emf"/><Relationship Id="rId4" Type="http://schemas.openxmlformats.org/officeDocument/2006/relationships/oleObject" Target="../embeddings/oleObject1.bin"/></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www.naacos.com/" TargetMode="External"/><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03AB6B-6DBE-439E-8E92-70A7C360F2F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64"/>
          <a:stretch/>
        </p:blipFill>
        <p:spPr>
          <a:xfrm>
            <a:off x="-147782" y="0"/>
            <a:ext cx="12338512" cy="6858000"/>
          </a:xfrm>
          <a:prstGeom prst="rect">
            <a:avLst/>
          </a:prstGeom>
        </p:spPr>
      </p:pic>
      <p:sp>
        <p:nvSpPr>
          <p:cNvPr id="2" name="Title 1"/>
          <p:cNvSpPr>
            <a:spLocks noGrp="1"/>
          </p:cNvSpPr>
          <p:nvPr>
            <p:ph type="ctrTitle"/>
          </p:nvPr>
        </p:nvSpPr>
        <p:spPr>
          <a:xfrm>
            <a:off x="857250" y="1769540"/>
            <a:ext cx="10410307" cy="1828801"/>
          </a:xfrm>
        </p:spPr>
        <p:txBody>
          <a:bodyPr anchor="b">
            <a:normAutofit/>
          </a:bodyPr>
          <a:lstStyle>
            <a:lvl1pPr algn="l">
              <a:defRPr sz="4000">
                <a:effectLst/>
              </a:defRPr>
            </a:lvl1pPr>
          </a:lstStyle>
          <a:p>
            <a:r>
              <a:rPr lang="en-US"/>
              <a:t>Click to edit Master title style</a:t>
            </a:r>
          </a:p>
        </p:txBody>
      </p:sp>
      <p:sp>
        <p:nvSpPr>
          <p:cNvPr id="3" name="Subtitle 2"/>
          <p:cNvSpPr>
            <a:spLocks noGrp="1"/>
          </p:cNvSpPr>
          <p:nvPr>
            <p:ph type="subTitle" idx="1"/>
          </p:nvPr>
        </p:nvSpPr>
        <p:spPr>
          <a:xfrm>
            <a:off x="857250" y="3773489"/>
            <a:ext cx="10410307" cy="1049867"/>
          </a:xfrm>
        </p:spPr>
        <p:txBody>
          <a:bodyPr anchor="t"/>
          <a:lstStyle>
            <a:lvl1pPr marL="0" indent="0" algn="l">
              <a:buNone/>
              <a:defRPr sz="2000">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a:extLst>
              <a:ext uri="{FF2B5EF4-FFF2-40B4-BE49-F238E27FC236}">
                <a16:creationId xmlns:a16="http://schemas.microsoft.com/office/drawing/2014/main" id="{002ADBED-D0AD-43DA-84F2-FEBB34D881FD}"/>
              </a:ext>
            </a:extLst>
          </p:cNvPr>
          <p:cNvSpPr>
            <a:spLocks noGrp="1"/>
          </p:cNvSpPr>
          <p:nvPr>
            <p:ph type="sldNum" sz="quarter" idx="4"/>
          </p:nvPr>
        </p:nvSpPr>
        <p:spPr>
          <a:xfrm>
            <a:off x="11579521" y="6308724"/>
            <a:ext cx="310040" cy="365125"/>
          </a:xfrm>
          <a:prstGeom prst="rect">
            <a:avLst/>
          </a:prstGeom>
        </p:spPr>
        <p:txBody>
          <a:bodyPr vert="horz" lIns="91440" tIns="45720" rIns="91440" bIns="45720" rtlCol="0" anchor="ctr"/>
          <a:lstStyle>
            <a:lvl1pPr algn="ctr">
              <a:defRPr sz="8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pic>
        <p:nvPicPr>
          <p:cNvPr id="11" name="Picture 10">
            <a:extLst>
              <a:ext uri="{FF2B5EF4-FFF2-40B4-BE49-F238E27FC236}">
                <a16:creationId xmlns:a16="http://schemas.microsoft.com/office/drawing/2014/main" id="{9B63917E-07B2-452D-B518-9AF49D3CD92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8350" y="374876"/>
            <a:ext cx="2743649" cy="748268"/>
          </a:xfrm>
          <a:prstGeom prst="rect">
            <a:avLst/>
          </a:prstGeom>
        </p:spPr>
      </p:pic>
    </p:spTree>
    <p:extLst>
      <p:ext uri="{BB962C8B-B14F-4D97-AF65-F5344CB8AC3E}">
        <p14:creationId xmlns:p14="http://schemas.microsoft.com/office/powerpoint/2010/main" val="385252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A9888756-5976-4B5E-A97C-EE4867CCE69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091109" y="0"/>
            <a:ext cx="6100891" cy="6865376"/>
          </a:xfrm>
          <a:prstGeom prst="rect">
            <a:avLst/>
          </a:prstGeom>
        </p:spPr>
      </p:pic>
      <p:pic>
        <p:nvPicPr>
          <p:cNvPr id="11" name="Picture 10">
            <a:extLst>
              <a:ext uri="{FF2B5EF4-FFF2-40B4-BE49-F238E27FC236}">
                <a16:creationId xmlns:a16="http://schemas.microsoft.com/office/drawing/2014/main" id="{D90DE8D6-A76F-41DE-B64D-DD50602095A8}"/>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090576" y="-166"/>
            <a:ext cx="6101424" cy="6858166"/>
          </a:xfrm>
          <a:prstGeom prst="rect">
            <a:avLst/>
          </a:prstGeom>
        </p:spPr>
      </p:pic>
    </p:spTree>
    <p:extLst>
      <p:ext uri="{BB962C8B-B14F-4D97-AF65-F5344CB8AC3E}">
        <p14:creationId xmlns:p14="http://schemas.microsoft.com/office/powerpoint/2010/main" val="3021343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3A1BEA07-27EF-446D-8A3D-6763E2D0CF5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11"/>
          <a:stretch/>
        </p:blipFill>
        <p:spPr>
          <a:xfrm>
            <a:off x="6096000" y="-14812"/>
            <a:ext cx="6109166" cy="6872812"/>
          </a:xfrm>
          <a:prstGeom prst="rect">
            <a:avLst/>
          </a:prstGeom>
        </p:spPr>
      </p:pic>
      <p:pic>
        <p:nvPicPr>
          <p:cNvPr id="12" name="Picture 11">
            <a:extLst>
              <a:ext uri="{FF2B5EF4-FFF2-40B4-BE49-F238E27FC236}">
                <a16:creationId xmlns:a16="http://schemas.microsoft.com/office/drawing/2014/main" id="{530C9F19-BD6F-4491-A8CF-5936BF94B733}"/>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112094" y="-7406"/>
            <a:ext cx="6093072" cy="6872812"/>
          </a:xfrm>
          <a:prstGeom prst="rect">
            <a:avLst/>
          </a:prstGeom>
        </p:spPr>
      </p:pic>
    </p:spTree>
    <p:extLst>
      <p:ext uri="{BB962C8B-B14F-4D97-AF65-F5344CB8AC3E}">
        <p14:creationId xmlns:p14="http://schemas.microsoft.com/office/powerpoint/2010/main" val="2097995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3A1BEA07-27EF-446D-8A3D-6763E2D0CF5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11"/>
          <a:stretch/>
        </p:blipFill>
        <p:spPr>
          <a:xfrm>
            <a:off x="6096000" y="-14812"/>
            <a:ext cx="6109166" cy="6872812"/>
          </a:xfrm>
          <a:prstGeom prst="rect">
            <a:avLst/>
          </a:prstGeom>
        </p:spPr>
      </p:pic>
      <p:pic>
        <p:nvPicPr>
          <p:cNvPr id="12" name="Picture 11">
            <a:extLst>
              <a:ext uri="{FF2B5EF4-FFF2-40B4-BE49-F238E27FC236}">
                <a16:creationId xmlns:a16="http://schemas.microsoft.com/office/drawing/2014/main" id="{530C9F19-BD6F-4491-A8CF-5936BF94B733}"/>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112094" y="-7406"/>
            <a:ext cx="6093072" cy="6872812"/>
          </a:xfrm>
          <a:prstGeom prst="rect">
            <a:avLst/>
          </a:prstGeom>
        </p:spPr>
      </p:pic>
    </p:spTree>
    <p:extLst>
      <p:ext uri="{BB962C8B-B14F-4D97-AF65-F5344CB8AC3E}">
        <p14:creationId xmlns:p14="http://schemas.microsoft.com/office/powerpoint/2010/main" val="2097995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3A1BEA07-27EF-446D-8A3D-6763E2D0CF5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096001" y="0"/>
            <a:ext cx="6096000" cy="6858000"/>
          </a:xfrm>
          <a:prstGeom prst="rect">
            <a:avLst/>
          </a:prstGeom>
        </p:spPr>
      </p:pic>
      <p:pic>
        <p:nvPicPr>
          <p:cNvPr id="12" name="Picture 11">
            <a:extLst>
              <a:ext uri="{FF2B5EF4-FFF2-40B4-BE49-F238E27FC236}">
                <a16:creationId xmlns:a16="http://schemas.microsoft.com/office/drawing/2014/main" id="{530C9F19-BD6F-4491-A8CF-5936BF94B733}"/>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098928" y="-14812"/>
            <a:ext cx="6093072" cy="6872812"/>
          </a:xfrm>
          <a:prstGeom prst="rect">
            <a:avLst/>
          </a:prstGeom>
        </p:spPr>
      </p:pic>
    </p:spTree>
    <p:extLst>
      <p:ext uri="{BB962C8B-B14F-4D97-AF65-F5344CB8AC3E}">
        <p14:creationId xmlns:p14="http://schemas.microsoft.com/office/powerpoint/2010/main" val="1346026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643605"/>
          </a:xfrm>
        </p:spPr>
        <p:txBody>
          <a:bodyPr anchor="b">
            <a:noAutofit/>
          </a:bodyPr>
          <a:lstStyle>
            <a:lvl1pPr marL="0" indent="0" algn="ctr">
              <a:buNone/>
              <a:defRPr sz="1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643606"/>
          </a:xfrm>
        </p:spPr>
        <p:txBody>
          <a:bodyPr anchor="b">
            <a:noAutofit/>
          </a:bodyPr>
          <a:lstStyle>
            <a:lvl1pPr marL="0" indent="0" algn="ctr">
              <a:buNone/>
              <a:defRPr lang="en-US" sz="1800" b="0" kern="1200" dirty="0" smtClean="0">
                <a:ln>
                  <a:solidFill>
                    <a:schemeClr val="bg1">
                      <a:lumMod val="75000"/>
                      <a:lumOff val="25000"/>
                      <a:alpha val="10000"/>
                    </a:schemeClr>
                  </a:solidFill>
                </a:ln>
                <a:solidFill>
                  <a:schemeClr val="accent1"/>
                </a:solidFill>
                <a:effectLst>
                  <a:outerShdw blurRad="9525" dist="25400" dir="14640000" algn="tl" rotWithShape="0">
                    <a:schemeClr val="bg1">
                      <a:alpha val="30000"/>
                    </a:schemeClr>
                  </a:outerShdw>
                </a:effectLst>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None/>
            </a:pPr>
            <a:r>
              <a:rPr lang="en-US"/>
              <a:t>Click to edit Master text styles</a:t>
            </a:r>
          </a:p>
        </p:txBody>
      </p:sp>
      <p:sp>
        <p:nvSpPr>
          <p:cNvPr id="11" name="Text Placeholder 4"/>
          <p:cNvSpPr>
            <a:spLocks noGrp="1"/>
          </p:cNvSpPr>
          <p:nvPr>
            <p:ph type="body" sz="quarter" idx="13"/>
          </p:nvPr>
        </p:nvSpPr>
        <p:spPr>
          <a:xfrm>
            <a:off x="7966572" y="1885950"/>
            <a:ext cx="3300984" cy="643605"/>
          </a:xfrm>
        </p:spPr>
        <p:txBody>
          <a:bodyPr anchor="b">
            <a:noAutofit/>
          </a:bodyPr>
          <a:lstStyle>
            <a:lvl1pPr marL="0" indent="0" algn="ctr">
              <a:buNone/>
              <a:defRPr lang="en-US" sz="1800" b="0" kern="1200" dirty="0" smtClean="0">
                <a:ln>
                  <a:solidFill>
                    <a:schemeClr val="bg1">
                      <a:lumMod val="75000"/>
                      <a:lumOff val="25000"/>
                      <a:alpha val="10000"/>
                    </a:schemeClr>
                  </a:solidFill>
                </a:ln>
                <a:solidFill>
                  <a:schemeClr val="accent1"/>
                </a:solidFill>
                <a:effectLst>
                  <a:outerShdw blurRad="9525" dist="25400" dir="14640000" algn="tl" rotWithShape="0">
                    <a:schemeClr val="bg1">
                      <a:alpha val="30000"/>
                    </a:schemeClr>
                  </a:outerShdw>
                </a:effectLst>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None/>
            </a:pPr>
            <a:r>
              <a:rPr lang="en-US"/>
              <a:t>Click to edit Master text styles</a:t>
            </a:r>
          </a:p>
        </p:txBody>
      </p:sp>
      <p:sp>
        <p:nvSpPr>
          <p:cNvPr id="13" name="Content Placeholder 2">
            <a:extLst>
              <a:ext uri="{FF2B5EF4-FFF2-40B4-BE49-F238E27FC236}">
                <a16:creationId xmlns:a16="http://schemas.microsoft.com/office/drawing/2014/main" id="{E6FD0795-FE67-429D-95C6-FAE4DD433B8B}"/>
              </a:ext>
            </a:extLst>
          </p:cNvPr>
          <p:cNvSpPr>
            <a:spLocks noGrp="1"/>
          </p:cNvSpPr>
          <p:nvPr>
            <p:ph sz="half" idx="18" hasCustomPrompt="1"/>
          </p:nvPr>
        </p:nvSpPr>
        <p:spPr>
          <a:xfrm>
            <a:off x="913796" y="2632105"/>
            <a:ext cx="3300984" cy="3159095"/>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E07488B2-C856-4B80-8D60-05BF8CDB85F1}"/>
              </a:ext>
            </a:extLst>
          </p:cNvPr>
          <p:cNvSpPr>
            <a:spLocks noGrp="1"/>
          </p:cNvSpPr>
          <p:nvPr>
            <p:ph sz="half" idx="19" hasCustomPrompt="1"/>
          </p:nvPr>
        </p:nvSpPr>
        <p:spPr>
          <a:xfrm>
            <a:off x="4446711" y="2632105"/>
            <a:ext cx="3300984" cy="3159095"/>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B43A6EE3-A648-480F-9AFC-ED2FAEDAA74C}"/>
              </a:ext>
            </a:extLst>
          </p:cNvPr>
          <p:cNvSpPr>
            <a:spLocks noGrp="1"/>
          </p:cNvSpPr>
          <p:nvPr>
            <p:ph sz="half" idx="20" hasCustomPrompt="1"/>
          </p:nvPr>
        </p:nvSpPr>
        <p:spPr>
          <a:xfrm>
            <a:off x="7966572" y="2632105"/>
            <a:ext cx="3300984" cy="3159095"/>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2" name="Slide Number Placeholder 5">
            <a:extLst>
              <a:ext uri="{FF2B5EF4-FFF2-40B4-BE49-F238E27FC236}">
                <a16:creationId xmlns:a16="http://schemas.microsoft.com/office/drawing/2014/main" id="{36570C41-7C5C-4C8A-A854-8D81370C9089}"/>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sp>
        <p:nvSpPr>
          <p:cNvPr id="17" name="Footer Placeholder 28">
            <a:extLst>
              <a:ext uri="{FF2B5EF4-FFF2-40B4-BE49-F238E27FC236}">
                <a16:creationId xmlns:a16="http://schemas.microsoft.com/office/drawing/2014/main" id="{AAF1AFF7-C1A3-43E4-9410-B0AE6593D793}"/>
              </a:ext>
            </a:extLst>
          </p:cNvPr>
          <p:cNvSpPr>
            <a:spLocks noGrp="1"/>
          </p:cNvSpPr>
          <p:nvPr>
            <p:ph type="ftr" sz="quarter" idx="21"/>
          </p:nvPr>
        </p:nvSpPr>
        <p:spPr>
          <a:xfrm>
            <a:off x="8308958" y="6385562"/>
            <a:ext cx="2958599" cy="365125"/>
          </a:xfrm>
          <a:prstGeom prst="rect">
            <a:avLst/>
          </a:prstGeom>
        </p:spPr>
        <p:txBody>
          <a:bodyPr/>
          <a:lstStyle/>
          <a:p>
            <a:r>
              <a:rPr lang="en-US"/>
              <a:t>©2024 by Ursa Health LLC. All rights reserved.</a:t>
            </a:r>
          </a:p>
          <a:p>
            <a:r>
              <a:rPr lang="en-US"/>
              <a:t>Confidential and not for distribution.</a:t>
            </a:r>
          </a:p>
        </p:txBody>
      </p:sp>
    </p:spTree>
    <p:extLst>
      <p:ext uri="{BB962C8B-B14F-4D97-AF65-F5344CB8AC3E}">
        <p14:creationId xmlns:p14="http://schemas.microsoft.com/office/powerpoint/2010/main" val="238740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9FEE19D6-1EE3-4AA8-AB0C-2C9E9D2BFE92}"/>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sp>
        <p:nvSpPr>
          <p:cNvPr id="7" name="Footer Placeholder 28">
            <a:extLst>
              <a:ext uri="{FF2B5EF4-FFF2-40B4-BE49-F238E27FC236}">
                <a16:creationId xmlns:a16="http://schemas.microsoft.com/office/drawing/2014/main" id="{294D2C22-2A02-4D6A-9974-ED289DFE6928}"/>
              </a:ext>
            </a:extLst>
          </p:cNvPr>
          <p:cNvSpPr>
            <a:spLocks noGrp="1"/>
          </p:cNvSpPr>
          <p:nvPr>
            <p:ph type="ftr" sz="quarter" idx="3"/>
          </p:nvPr>
        </p:nvSpPr>
        <p:spPr>
          <a:xfrm>
            <a:off x="8308958" y="6385562"/>
            <a:ext cx="2958599" cy="365125"/>
          </a:xfrm>
          <a:prstGeom prst="rect">
            <a:avLst/>
          </a:prstGeom>
        </p:spPr>
        <p:txBody>
          <a:bodyPr/>
          <a:lstStyle/>
          <a:p>
            <a:r>
              <a:rPr lang="en-US"/>
              <a:t>©2024 by Ursa Health LLC. All rights reserved.</a:t>
            </a:r>
          </a:p>
          <a:p>
            <a:r>
              <a:rPr lang="en-US"/>
              <a:t>Confidential and not for distribution.</a:t>
            </a:r>
          </a:p>
        </p:txBody>
      </p:sp>
    </p:spTree>
    <p:extLst>
      <p:ext uri="{BB962C8B-B14F-4D97-AF65-F5344CB8AC3E}">
        <p14:creationId xmlns:p14="http://schemas.microsoft.com/office/powerpoint/2010/main" val="2164888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1F19EE4-A196-4809-944C-2D84221EE155}"/>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sp>
        <p:nvSpPr>
          <p:cNvPr id="6" name="Footer Placeholder 28">
            <a:extLst>
              <a:ext uri="{FF2B5EF4-FFF2-40B4-BE49-F238E27FC236}">
                <a16:creationId xmlns:a16="http://schemas.microsoft.com/office/drawing/2014/main" id="{1F720700-9120-4DC3-8D73-DF991E7EC8E3}"/>
              </a:ext>
            </a:extLst>
          </p:cNvPr>
          <p:cNvSpPr>
            <a:spLocks noGrp="1"/>
          </p:cNvSpPr>
          <p:nvPr>
            <p:ph type="ftr" sz="quarter" idx="3"/>
          </p:nvPr>
        </p:nvSpPr>
        <p:spPr>
          <a:xfrm>
            <a:off x="8308958" y="6385562"/>
            <a:ext cx="2958599" cy="365125"/>
          </a:xfrm>
          <a:prstGeom prst="rect">
            <a:avLst/>
          </a:prstGeom>
        </p:spPr>
        <p:txBody>
          <a:bodyPr/>
          <a:lstStyle/>
          <a:p>
            <a:r>
              <a:rPr lang="en-US"/>
              <a:t>©2024 by Ursa Health LLC. All rights reserved.</a:t>
            </a:r>
          </a:p>
          <a:p>
            <a:r>
              <a:rPr lang="en-US"/>
              <a:t>Confidential and not for distribution.</a:t>
            </a:r>
          </a:p>
        </p:txBody>
      </p:sp>
    </p:spTree>
    <p:extLst>
      <p:ext uri="{BB962C8B-B14F-4D97-AF65-F5344CB8AC3E}">
        <p14:creationId xmlns:p14="http://schemas.microsoft.com/office/powerpoint/2010/main" val="76591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43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03AB6B-6DBE-439E-8E92-70A7C360F2F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64"/>
          <a:stretch/>
        </p:blipFill>
        <p:spPr>
          <a:xfrm>
            <a:off x="-147782" y="0"/>
            <a:ext cx="12338512" cy="6858000"/>
          </a:xfrm>
          <a:prstGeom prst="rect">
            <a:avLst/>
          </a:prstGeom>
        </p:spPr>
      </p:pic>
      <p:sp>
        <p:nvSpPr>
          <p:cNvPr id="2" name="Title 1"/>
          <p:cNvSpPr>
            <a:spLocks noGrp="1"/>
          </p:cNvSpPr>
          <p:nvPr>
            <p:ph type="ctrTitle"/>
          </p:nvPr>
        </p:nvSpPr>
        <p:spPr>
          <a:xfrm>
            <a:off x="857250" y="1769540"/>
            <a:ext cx="10410307" cy="1828801"/>
          </a:xfrm>
        </p:spPr>
        <p:txBody>
          <a:bodyPr anchor="b">
            <a:normAutofit/>
          </a:bodyPr>
          <a:lstStyle>
            <a:lvl1pPr algn="l">
              <a:defRPr sz="4000">
                <a:effectLst/>
              </a:defRPr>
            </a:lvl1pPr>
          </a:lstStyle>
          <a:p>
            <a:r>
              <a:rPr lang="en-US"/>
              <a:t>Click to edit Master title style</a:t>
            </a:r>
          </a:p>
        </p:txBody>
      </p:sp>
      <p:sp>
        <p:nvSpPr>
          <p:cNvPr id="3" name="Subtitle 2"/>
          <p:cNvSpPr>
            <a:spLocks noGrp="1"/>
          </p:cNvSpPr>
          <p:nvPr>
            <p:ph type="subTitle" idx="1"/>
          </p:nvPr>
        </p:nvSpPr>
        <p:spPr>
          <a:xfrm>
            <a:off x="857250" y="3773489"/>
            <a:ext cx="10410307" cy="1049867"/>
          </a:xfrm>
        </p:spPr>
        <p:txBody>
          <a:bodyPr anchor="t"/>
          <a:lstStyle>
            <a:lvl1pPr marL="0" indent="0" algn="l">
              <a:buNone/>
              <a:defRPr sz="2000">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a:extLst>
              <a:ext uri="{FF2B5EF4-FFF2-40B4-BE49-F238E27FC236}">
                <a16:creationId xmlns:a16="http://schemas.microsoft.com/office/drawing/2014/main" id="{002ADBED-D0AD-43DA-84F2-FEBB34D881FD}"/>
              </a:ext>
            </a:extLst>
          </p:cNvPr>
          <p:cNvSpPr>
            <a:spLocks noGrp="1"/>
          </p:cNvSpPr>
          <p:nvPr>
            <p:ph type="sldNum" sz="quarter" idx="4"/>
          </p:nvPr>
        </p:nvSpPr>
        <p:spPr>
          <a:xfrm>
            <a:off x="11579521" y="6308724"/>
            <a:ext cx="310040" cy="365125"/>
          </a:xfrm>
          <a:prstGeom prst="rect">
            <a:avLst/>
          </a:prstGeom>
        </p:spPr>
        <p:txBody>
          <a:bodyPr vert="horz" lIns="91440" tIns="45720" rIns="91440" bIns="45720" rtlCol="0" anchor="ctr"/>
          <a:lstStyle>
            <a:lvl1pPr algn="ctr">
              <a:defRPr sz="8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pic>
        <p:nvPicPr>
          <p:cNvPr id="11" name="Picture 10">
            <a:extLst>
              <a:ext uri="{FF2B5EF4-FFF2-40B4-BE49-F238E27FC236}">
                <a16:creationId xmlns:a16="http://schemas.microsoft.com/office/drawing/2014/main" id="{9B63917E-07B2-452D-B518-9AF49D3CD92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8350" y="374876"/>
            <a:ext cx="2743649" cy="748268"/>
          </a:xfrm>
          <a:prstGeom prst="rect">
            <a:avLst/>
          </a:prstGeom>
        </p:spPr>
      </p:pic>
    </p:spTree>
    <p:extLst>
      <p:ext uri="{BB962C8B-B14F-4D97-AF65-F5344CB8AC3E}">
        <p14:creationId xmlns:p14="http://schemas.microsoft.com/office/powerpoint/2010/main" val="48095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06000">
              <a:buClr>
                <a:schemeClr val="accent1"/>
              </a:buClr>
              <a:buFont typeface="Wingdings 2" panose="05020102010507070707" pitchFamily="18" charset="2"/>
              <a:buChar char="À"/>
              <a:defRPr/>
            </a:lvl1pPr>
            <a:lvl2pPr marL="720000" indent="-270000">
              <a:buClr>
                <a:schemeClr val="accent1"/>
              </a:buClr>
              <a:buFont typeface="Wingdings 2" panose="05020102010507070707" pitchFamily="18" charset="2"/>
              <a:buChar char="À"/>
              <a:defRPr/>
            </a:lvl2pPr>
            <a:lvl3pPr marL="1026000" indent="-216000">
              <a:buClr>
                <a:schemeClr val="accent1"/>
              </a:buClr>
              <a:buFont typeface="Wingdings 2" panose="05020102010507070707" pitchFamily="18" charset="2"/>
              <a:buChar char="À"/>
              <a:defRPr/>
            </a:lvl3pPr>
            <a:lvl4pPr marL="1386000" indent="-216000">
              <a:buClr>
                <a:schemeClr val="accent1"/>
              </a:buClr>
              <a:buFont typeface="Wingdings 2" panose="05020102010507070707" pitchFamily="18" charset="2"/>
              <a:buChar char="À"/>
              <a:defRPr/>
            </a:lvl4pPr>
            <a:lvl5pPr marL="1674000" indent="-216000">
              <a:buClr>
                <a:srgbClr val="92D050"/>
              </a:buClr>
              <a:buFont typeface="Wingdings 2" panose="05020102010507070707" pitchFamily="18" charset="2"/>
              <a:buChar char="À"/>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92258C1-2B8E-47AF-BC9C-20650ADC87CB}"/>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sp>
        <p:nvSpPr>
          <p:cNvPr id="8" name="Footer Placeholder 28">
            <a:extLst>
              <a:ext uri="{FF2B5EF4-FFF2-40B4-BE49-F238E27FC236}">
                <a16:creationId xmlns:a16="http://schemas.microsoft.com/office/drawing/2014/main" id="{77C4EB6F-77D3-4A5A-A6DE-0C75B97C1335}"/>
              </a:ext>
            </a:extLst>
          </p:cNvPr>
          <p:cNvSpPr>
            <a:spLocks noGrp="1"/>
          </p:cNvSpPr>
          <p:nvPr>
            <p:ph type="ftr" sz="quarter" idx="3"/>
          </p:nvPr>
        </p:nvSpPr>
        <p:spPr>
          <a:xfrm>
            <a:off x="8308958" y="6385562"/>
            <a:ext cx="2958599" cy="365125"/>
          </a:xfrm>
          <a:prstGeom prst="rect">
            <a:avLst/>
          </a:prstGeom>
        </p:spPr>
        <p:txBody>
          <a:bodyPr/>
          <a:lstStyle/>
          <a:p>
            <a:r>
              <a:rPr lang="en-US"/>
              <a:t>©2024 by Ursa Health LLC. All rights reserved.</a:t>
            </a:r>
          </a:p>
          <a:p>
            <a:r>
              <a:rPr lang="en-US"/>
              <a:t>Confidential and not for distribution.</a:t>
            </a:r>
          </a:p>
        </p:txBody>
      </p:sp>
    </p:spTree>
    <p:extLst>
      <p:ext uri="{BB962C8B-B14F-4D97-AF65-F5344CB8AC3E}">
        <p14:creationId xmlns:p14="http://schemas.microsoft.com/office/powerpoint/2010/main" val="3400809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06000">
              <a:buClr>
                <a:schemeClr val="accent1"/>
              </a:buClr>
              <a:buFont typeface="Wingdings 2" panose="05020102010507070707" pitchFamily="18" charset="2"/>
              <a:buChar char="À"/>
              <a:defRPr/>
            </a:lvl1pPr>
            <a:lvl2pPr marL="720000" indent="-270000">
              <a:buClr>
                <a:schemeClr val="accent1"/>
              </a:buClr>
              <a:buFont typeface="Wingdings 2" panose="05020102010507070707" pitchFamily="18" charset="2"/>
              <a:buChar char="À"/>
              <a:defRPr/>
            </a:lvl2pPr>
            <a:lvl3pPr marL="1026000" indent="-216000">
              <a:buClr>
                <a:schemeClr val="accent1"/>
              </a:buClr>
              <a:buFont typeface="Wingdings 2" panose="05020102010507070707" pitchFamily="18" charset="2"/>
              <a:buChar char="À"/>
              <a:defRPr/>
            </a:lvl3pPr>
            <a:lvl4pPr marL="1386000" indent="-216000">
              <a:buClr>
                <a:schemeClr val="accent1"/>
              </a:buClr>
              <a:buFont typeface="Wingdings 2" panose="05020102010507070707" pitchFamily="18" charset="2"/>
              <a:buChar char="À"/>
              <a:defRPr/>
            </a:lvl4pPr>
            <a:lvl5pPr marL="1674000" indent="-216000">
              <a:buClr>
                <a:srgbClr val="92D050"/>
              </a:buClr>
              <a:buFont typeface="Wingdings 2" panose="05020102010507070707" pitchFamily="18" charset="2"/>
              <a:buChar char="À"/>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92258C1-2B8E-47AF-BC9C-20650ADC87CB}"/>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sp>
        <p:nvSpPr>
          <p:cNvPr id="8" name="Footer Placeholder 28">
            <a:extLst>
              <a:ext uri="{FF2B5EF4-FFF2-40B4-BE49-F238E27FC236}">
                <a16:creationId xmlns:a16="http://schemas.microsoft.com/office/drawing/2014/main" id="{77C4EB6F-77D3-4A5A-A6DE-0C75B97C1335}"/>
              </a:ext>
            </a:extLst>
          </p:cNvPr>
          <p:cNvSpPr>
            <a:spLocks noGrp="1"/>
          </p:cNvSpPr>
          <p:nvPr>
            <p:ph type="ftr" sz="quarter" idx="3"/>
          </p:nvPr>
        </p:nvSpPr>
        <p:spPr>
          <a:xfrm>
            <a:off x="8308958" y="6385562"/>
            <a:ext cx="2958599" cy="365125"/>
          </a:xfrm>
          <a:prstGeom prst="rect">
            <a:avLst/>
          </a:prstGeom>
        </p:spPr>
        <p:txBody>
          <a:bodyPr/>
          <a:lstStyle/>
          <a:p>
            <a:r>
              <a:rPr lang="en-US"/>
              <a:t>©2024 by Ursa Health LLC. All rights reserved.</a:t>
            </a:r>
          </a:p>
          <a:p>
            <a:r>
              <a:rPr lang="en-US"/>
              <a:t>Confidential and not for distribution.</a:t>
            </a:r>
          </a:p>
        </p:txBody>
      </p:sp>
    </p:spTree>
    <p:extLst>
      <p:ext uri="{BB962C8B-B14F-4D97-AF65-F5344CB8AC3E}">
        <p14:creationId xmlns:p14="http://schemas.microsoft.com/office/powerpoint/2010/main" val="2785865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B41EBC-95CD-4B84-883F-0B86548B87B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269" y="-1"/>
            <a:ext cx="12190731" cy="6858001"/>
          </a:xfrm>
          <a:prstGeom prst="rect">
            <a:avLst/>
          </a:prstGeom>
        </p:spPr>
      </p:pic>
      <p:sp>
        <p:nvSpPr>
          <p:cNvPr id="2" name="Title 1"/>
          <p:cNvSpPr>
            <a:spLocks noGrp="1"/>
          </p:cNvSpPr>
          <p:nvPr>
            <p:ph type="title"/>
          </p:nvPr>
        </p:nvSpPr>
        <p:spPr>
          <a:xfrm>
            <a:off x="913795" y="1761067"/>
            <a:ext cx="10353762" cy="1828813"/>
          </a:xfrm>
        </p:spPr>
        <p:txBody>
          <a:bodyPr anchor="b"/>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13795" y="3763439"/>
            <a:ext cx="10353762" cy="1333494"/>
          </a:xfrm>
        </p:spPr>
        <p:txBody>
          <a:bodyPr anchor="t"/>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87722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E3CC7C-42F6-415C-BB0B-1E05D2C8C09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143"/>
            <a:ext cx="12192000" cy="6856857"/>
          </a:xfrm>
          <a:prstGeom prst="rect">
            <a:avLst/>
          </a:prstGeom>
        </p:spPr>
      </p:pic>
      <p:sp>
        <p:nvSpPr>
          <p:cNvPr id="2" name="Title 1"/>
          <p:cNvSpPr>
            <a:spLocks noGrp="1"/>
          </p:cNvSpPr>
          <p:nvPr>
            <p:ph type="title"/>
          </p:nvPr>
        </p:nvSpPr>
        <p:spPr>
          <a:xfrm>
            <a:off x="913795" y="1761067"/>
            <a:ext cx="10353762" cy="1828813"/>
          </a:xfrm>
        </p:spPr>
        <p:txBody>
          <a:bodyPr anchor="b"/>
          <a:lstStyle>
            <a:lvl1pPr algn="l">
              <a:defRPr sz="4000" b="0" cap="none">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13795" y="3763439"/>
            <a:ext cx="10353762" cy="1333494"/>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72988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E3CC7C-42F6-415C-BB0B-1E05D2C8C09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913795" y="1761067"/>
            <a:ext cx="10353762" cy="1828813"/>
          </a:xfrm>
        </p:spPr>
        <p:txBody>
          <a:bodyPr anchor="b"/>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13795" y="3763439"/>
            <a:ext cx="10353762" cy="1333494"/>
          </a:xfrm>
        </p:spPr>
        <p:txBody>
          <a:bodyPr anchor="t"/>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94125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E3CC7C-42F6-415C-BB0B-1E05D2C8C09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0"/>
          <a:stretch/>
        </p:blipFill>
        <p:spPr>
          <a:xfrm>
            <a:off x="0" y="1143"/>
            <a:ext cx="12192000" cy="6857571"/>
          </a:xfrm>
          <a:prstGeom prst="rect">
            <a:avLst/>
          </a:prstGeom>
        </p:spPr>
      </p:pic>
      <p:sp>
        <p:nvSpPr>
          <p:cNvPr id="2" name="Title 1"/>
          <p:cNvSpPr>
            <a:spLocks noGrp="1"/>
          </p:cNvSpPr>
          <p:nvPr>
            <p:ph type="title"/>
          </p:nvPr>
        </p:nvSpPr>
        <p:spPr>
          <a:xfrm>
            <a:off x="913795" y="1761067"/>
            <a:ext cx="10353762" cy="1828813"/>
          </a:xfrm>
        </p:spPr>
        <p:txBody>
          <a:bodyPr anchor="b"/>
          <a:lstStyle>
            <a:lvl1pPr algn="l">
              <a:defRPr sz="4000" b="0" cap="none">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13795" y="3763439"/>
            <a:ext cx="10353762" cy="1333494"/>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63037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969264"/>
          </a:xfrm>
        </p:spPr>
        <p:txBody>
          <a:bodyPr/>
          <a:lstStyle/>
          <a:p>
            <a:r>
              <a:rPr lang="en-US"/>
              <a:t>Click to edit Master title style</a:t>
            </a:r>
          </a:p>
        </p:txBody>
      </p:sp>
      <p:sp>
        <p:nvSpPr>
          <p:cNvPr id="9" name="Text Placeholder 2">
            <a:extLst>
              <a:ext uri="{FF2B5EF4-FFF2-40B4-BE49-F238E27FC236}">
                <a16:creationId xmlns:a16="http://schemas.microsoft.com/office/drawing/2014/main" id="{B909FD79-3EAA-4D56-8C18-9360EC3D22A9}"/>
              </a:ext>
            </a:extLst>
          </p:cNvPr>
          <p:cNvSpPr>
            <a:spLocks noGrp="1"/>
          </p:cNvSpPr>
          <p:nvPr>
            <p:ph type="body" idx="13"/>
          </p:nvPr>
        </p:nvSpPr>
        <p:spPr>
          <a:xfrm>
            <a:off x="913795" y="1885950"/>
            <a:ext cx="4867490" cy="643605"/>
          </a:xfrm>
        </p:spPr>
        <p:txBody>
          <a:bodyPr anchor="b">
            <a:noAutofit/>
          </a:bodyPr>
          <a:lstStyle>
            <a:lvl1pPr marL="0" indent="0" algn="ctr">
              <a:buNone/>
              <a:defRPr sz="1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2632105"/>
            <a:ext cx="4867489" cy="3159095"/>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7DD674F0-AFFA-4D06-A577-20E7D950F57B}"/>
              </a:ext>
            </a:extLst>
          </p:cNvPr>
          <p:cNvSpPr>
            <a:spLocks noGrp="1"/>
          </p:cNvSpPr>
          <p:nvPr>
            <p:ph type="body" idx="19"/>
          </p:nvPr>
        </p:nvSpPr>
        <p:spPr>
          <a:xfrm>
            <a:off x="6400067" y="1885950"/>
            <a:ext cx="4867490" cy="643605"/>
          </a:xfrm>
        </p:spPr>
        <p:txBody>
          <a:bodyPr anchor="b">
            <a:noAutofit/>
          </a:bodyPr>
          <a:lstStyle>
            <a:lvl1pPr marL="0" indent="0" algn="ctr">
              <a:buNone/>
              <a:defRPr sz="1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2">
            <a:extLst>
              <a:ext uri="{FF2B5EF4-FFF2-40B4-BE49-F238E27FC236}">
                <a16:creationId xmlns:a16="http://schemas.microsoft.com/office/drawing/2014/main" id="{B9D99004-E6F9-4E46-AE4E-8F92948CB448}"/>
              </a:ext>
            </a:extLst>
          </p:cNvPr>
          <p:cNvSpPr>
            <a:spLocks noGrp="1"/>
          </p:cNvSpPr>
          <p:nvPr>
            <p:ph sz="half" idx="20" hasCustomPrompt="1"/>
          </p:nvPr>
        </p:nvSpPr>
        <p:spPr>
          <a:xfrm>
            <a:off x="6400067" y="2632105"/>
            <a:ext cx="4867489" cy="3159095"/>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3" name="Slide Number Placeholder 5">
            <a:extLst>
              <a:ext uri="{FF2B5EF4-FFF2-40B4-BE49-F238E27FC236}">
                <a16:creationId xmlns:a16="http://schemas.microsoft.com/office/drawing/2014/main" id="{E2FB9BF7-FE97-4063-984D-6CC0EE2A56B9}"/>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sp>
        <p:nvSpPr>
          <p:cNvPr id="14" name="Footer Placeholder 28">
            <a:extLst>
              <a:ext uri="{FF2B5EF4-FFF2-40B4-BE49-F238E27FC236}">
                <a16:creationId xmlns:a16="http://schemas.microsoft.com/office/drawing/2014/main" id="{1D821833-FE27-49C5-837D-504DD22DE9F1}"/>
              </a:ext>
            </a:extLst>
          </p:cNvPr>
          <p:cNvSpPr>
            <a:spLocks noGrp="1"/>
          </p:cNvSpPr>
          <p:nvPr>
            <p:ph type="ftr" sz="quarter" idx="3"/>
          </p:nvPr>
        </p:nvSpPr>
        <p:spPr>
          <a:xfrm>
            <a:off x="8308958" y="6385562"/>
            <a:ext cx="2958599" cy="365125"/>
          </a:xfrm>
          <a:prstGeom prst="rect">
            <a:avLst/>
          </a:prstGeom>
        </p:spPr>
        <p:txBody>
          <a:bodyPr/>
          <a:lstStyle/>
          <a:p>
            <a:r>
              <a:rPr lang="en-US"/>
              <a:t>©2024 by Ursa Health LLC. All rights reserved.</a:t>
            </a:r>
          </a:p>
          <a:p>
            <a:r>
              <a:rPr lang="en-US"/>
              <a:t>Confidential and not for distribution.</a:t>
            </a:r>
          </a:p>
        </p:txBody>
      </p:sp>
    </p:spTree>
    <p:extLst>
      <p:ext uri="{BB962C8B-B14F-4D97-AF65-F5344CB8AC3E}">
        <p14:creationId xmlns:p14="http://schemas.microsoft.com/office/powerpoint/2010/main" val="391365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624FD62C-9C3C-4E75-9B82-D62D6AA0A09C}"/>
              </a:ext>
            </a:extLst>
          </p:cNvPr>
          <p:cNvSpPr>
            <a:spLocks noGrp="1"/>
          </p:cNvSpPr>
          <p:nvPr>
            <p:ph type="sldNum" sz="quarter" idx="4"/>
          </p:nvPr>
        </p:nvSpPr>
        <p:spPr>
          <a:xfrm>
            <a:off x="11579521" y="6327196"/>
            <a:ext cx="310040" cy="365125"/>
          </a:xfrm>
          <a:prstGeom prst="rect">
            <a:avLst/>
          </a:prstGeom>
        </p:spPr>
        <p:txBody>
          <a:bodyPr vert="horz" lIns="91440" tIns="45720" rIns="91440" bIns="45720" rtlCol="0" anchor="ctr"/>
          <a:lstStyle>
            <a:lvl1pPr algn="ctr">
              <a:defRPr sz="8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pic>
        <p:nvPicPr>
          <p:cNvPr id="4" name="Picture 3">
            <a:extLst>
              <a:ext uri="{FF2B5EF4-FFF2-40B4-BE49-F238E27FC236}">
                <a16:creationId xmlns:a16="http://schemas.microsoft.com/office/drawing/2014/main" id="{3A1BEA07-27EF-446D-8A3D-6763E2D0CF5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2"/>
          <a:stretch/>
        </p:blipFill>
        <p:spPr>
          <a:xfrm>
            <a:off x="6096000" y="0"/>
            <a:ext cx="6096000" cy="6858000"/>
          </a:xfrm>
          <a:prstGeom prst="rect">
            <a:avLst/>
          </a:prstGeom>
        </p:spPr>
      </p:pic>
      <p:pic>
        <p:nvPicPr>
          <p:cNvPr id="24" name="Picture 23">
            <a:extLst>
              <a:ext uri="{FF2B5EF4-FFF2-40B4-BE49-F238E27FC236}">
                <a16:creationId xmlns:a16="http://schemas.microsoft.com/office/drawing/2014/main" id="{03D6B0D3-841F-40AD-BBC8-E18BE916F3F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090576" y="-166"/>
            <a:ext cx="6101424" cy="6858166"/>
          </a:xfrm>
          <a:prstGeom prst="rect">
            <a:avLst/>
          </a:prstGeom>
        </p:spPr>
      </p:pic>
    </p:spTree>
    <p:extLst>
      <p:ext uri="{BB962C8B-B14F-4D97-AF65-F5344CB8AC3E}">
        <p14:creationId xmlns:p14="http://schemas.microsoft.com/office/powerpoint/2010/main" val="3015855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624FD62C-9C3C-4E75-9B82-D62D6AA0A09C}"/>
              </a:ext>
            </a:extLst>
          </p:cNvPr>
          <p:cNvSpPr>
            <a:spLocks noGrp="1"/>
          </p:cNvSpPr>
          <p:nvPr>
            <p:ph type="sldNum" sz="quarter" idx="4"/>
          </p:nvPr>
        </p:nvSpPr>
        <p:spPr>
          <a:xfrm>
            <a:off x="11579521" y="6327196"/>
            <a:ext cx="310040" cy="365125"/>
          </a:xfrm>
          <a:prstGeom prst="rect">
            <a:avLst/>
          </a:prstGeom>
        </p:spPr>
        <p:txBody>
          <a:bodyPr vert="horz" lIns="91440" tIns="45720" rIns="91440" bIns="45720" rtlCol="0" anchor="ctr"/>
          <a:lstStyle>
            <a:lvl1pPr algn="ctr">
              <a:defRPr sz="8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pic>
        <p:nvPicPr>
          <p:cNvPr id="4" name="Picture 3">
            <a:extLst>
              <a:ext uri="{FF2B5EF4-FFF2-40B4-BE49-F238E27FC236}">
                <a16:creationId xmlns:a16="http://schemas.microsoft.com/office/drawing/2014/main" id="{3A1BEA07-27EF-446D-8A3D-6763E2D0CF5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2"/>
          <a:stretch/>
        </p:blipFill>
        <p:spPr>
          <a:xfrm>
            <a:off x="6096000" y="0"/>
            <a:ext cx="6096000" cy="6858000"/>
          </a:xfrm>
          <a:prstGeom prst="rect">
            <a:avLst/>
          </a:prstGeom>
        </p:spPr>
      </p:pic>
      <p:pic>
        <p:nvPicPr>
          <p:cNvPr id="24" name="Picture 23">
            <a:extLst>
              <a:ext uri="{FF2B5EF4-FFF2-40B4-BE49-F238E27FC236}">
                <a16:creationId xmlns:a16="http://schemas.microsoft.com/office/drawing/2014/main" id="{03D6B0D3-841F-40AD-BBC8-E18BE916F3F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090576" y="-166"/>
            <a:ext cx="6101424" cy="6858166"/>
          </a:xfrm>
          <a:prstGeom prst="rect">
            <a:avLst/>
          </a:prstGeom>
        </p:spPr>
      </p:pic>
    </p:spTree>
    <p:extLst>
      <p:ext uri="{BB962C8B-B14F-4D97-AF65-F5344CB8AC3E}">
        <p14:creationId xmlns:p14="http://schemas.microsoft.com/office/powerpoint/2010/main" val="2941960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A9888756-5976-4B5E-A97C-EE4867CCE69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091109" y="0"/>
            <a:ext cx="6100891" cy="6865376"/>
          </a:xfrm>
          <a:prstGeom prst="rect">
            <a:avLst/>
          </a:prstGeom>
        </p:spPr>
      </p:pic>
      <p:pic>
        <p:nvPicPr>
          <p:cNvPr id="11" name="Picture 10">
            <a:extLst>
              <a:ext uri="{FF2B5EF4-FFF2-40B4-BE49-F238E27FC236}">
                <a16:creationId xmlns:a16="http://schemas.microsoft.com/office/drawing/2014/main" id="{D90DE8D6-A76F-41DE-B64D-DD50602095A8}"/>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090576" y="-166"/>
            <a:ext cx="6101424" cy="6858166"/>
          </a:xfrm>
          <a:prstGeom prst="rect">
            <a:avLst/>
          </a:prstGeom>
        </p:spPr>
      </p:pic>
    </p:spTree>
    <p:extLst>
      <p:ext uri="{BB962C8B-B14F-4D97-AF65-F5344CB8AC3E}">
        <p14:creationId xmlns:p14="http://schemas.microsoft.com/office/powerpoint/2010/main" val="3494104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3A1BEA07-27EF-446D-8A3D-6763E2D0CF5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11"/>
          <a:stretch/>
        </p:blipFill>
        <p:spPr>
          <a:xfrm>
            <a:off x="6096000" y="-14812"/>
            <a:ext cx="6109166" cy="6872812"/>
          </a:xfrm>
          <a:prstGeom prst="rect">
            <a:avLst/>
          </a:prstGeom>
        </p:spPr>
      </p:pic>
      <p:pic>
        <p:nvPicPr>
          <p:cNvPr id="12" name="Picture 11">
            <a:extLst>
              <a:ext uri="{FF2B5EF4-FFF2-40B4-BE49-F238E27FC236}">
                <a16:creationId xmlns:a16="http://schemas.microsoft.com/office/drawing/2014/main" id="{530C9F19-BD6F-4491-A8CF-5936BF94B733}"/>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112094" y="-7406"/>
            <a:ext cx="6093072" cy="6872812"/>
          </a:xfrm>
          <a:prstGeom prst="rect">
            <a:avLst/>
          </a:prstGeom>
        </p:spPr>
      </p:pic>
    </p:spTree>
    <p:extLst>
      <p:ext uri="{BB962C8B-B14F-4D97-AF65-F5344CB8AC3E}">
        <p14:creationId xmlns:p14="http://schemas.microsoft.com/office/powerpoint/2010/main" val="3702594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3A1BEA07-27EF-446D-8A3D-6763E2D0CF5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11"/>
          <a:stretch/>
        </p:blipFill>
        <p:spPr>
          <a:xfrm>
            <a:off x="6096000" y="-14812"/>
            <a:ext cx="6109166" cy="6872812"/>
          </a:xfrm>
          <a:prstGeom prst="rect">
            <a:avLst/>
          </a:prstGeom>
        </p:spPr>
      </p:pic>
      <p:pic>
        <p:nvPicPr>
          <p:cNvPr id="12" name="Picture 11">
            <a:extLst>
              <a:ext uri="{FF2B5EF4-FFF2-40B4-BE49-F238E27FC236}">
                <a16:creationId xmlns:a16="http://schemas.microsoft.com/office/drawing/2014/main" id="{530C9F19-BD6F-4491-A8CF-5936BF94B733}"/>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112094" y="-7406"/>
            <a:ext cx="6093072" cy="6872812"/>
          </a:xfrm>
          <a:prstGeom prst="rect">
            <a:avLst/>
          </a:prstGeom>
        </p:spPr>
      </p:pic>
    </p:spTree>
    <p:extLst>
      <p:ext uri="{BB962C8B-B14F-4D97-AF65-F5344CB8AC3E}">
        <p14:creationId xmlns:p14="http://schemas.microsoft.com/office/powerpoint/2010/main" val="1959245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B41EBC-95CD-4B84-883F-0B86548B87B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269" y="-1"/>
            <a:ext cx="12190731" cy="6858001"/>
          </a:xfrm>
          <a:prstGeom prst="rect">
            <a:avLst/>
          </a:prstGeom>
        </p:spPr>
      </p:pic>
      <p:sp>
        <p:nvSpPr>
          <p:cNvPr id="2" name="Title 1"/>
          <p:cNvSpPr>
            <a:spLocks noGrp="1"/>
          </p:cNvSpPr>
          <p:nvPr>
            <p:ph type="title"/>
          </p:nvPr>
        </p:nvSpPr>
        <p:spPr>
          <a:xfrm>
            <a:off x="913795" y="1761067"/>
            <a:ext cx="10353762" cy="1828813"/>
          </a:xfrm>
        </p:spPr>
        <p:txBody>
          <a:bodyPr anchor="b"/>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13795" y="3763439"/>
            <a:ext cx="10353762" cy="1333494"/>
          </a:xfrm>
        </p:spPr>
        <p:txBody>
          <a:bodyPr anchor="t"/>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6486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3A1BEA07-27EF-446D-8A3D-6763E2D0CF5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096001" y="0"/>
            <a:ext cx="6096000" cy="6858000"/>
          </a:xfrm>
          <a:prstGeom prst="rect">
            <a:avLst/>
          </a:prstGeom>
        </p:spPr>
      </p:pic>
      <p:pic>
        <p:nvPicPr>
          <p:cNvPr id="12" name="Picture 11">
            <a:extLst>
              <a:ext uri="{FF2B5EF4-FFF2-40B4-BE49-F238E27FC236}">
                <a16:creationId xmlns:a16="http://schemas.microsoft.com/office/drawing/2014/main" id="{530C9F19-BD6F-4491-A8CF-5936BF94B733}"/>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098928" y="-14812"/>
            <a:ext cx="6093072" cy="6872812"/>
          </a:xfrm>
          <a:prstGeom prst="rect">
            <a:avLst/>
          </a:prstGeom>
        </p:spPr>
      </p:pic>
    </p:spTree>
    <p:extLst>
      <p:ext uri="{BB962C8B-B14F-4D97-AF65-F5344CB8AC3E}">
        <p14:creationId xmlns:p14="http://schemas.microsoft.com/office/powerpoint/2010/main" val="2513497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643605"/>
          </a:xfrm>
        </p:spPr>
        <p:txBody>
          <a:bodyPr anchor="b">
            <a:noAutofit/>
          </a:bodyPr>
          <a:lstStyle>
            <a:lvl1pPr marL="0" indent="0" algn="ctr">
              <a:buNone/>
              <a:defRPr sz="1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643606"/>
          </a:xfrm>
        </p:spPr>
        <p:txBody>
          <a:bodyPr anchor="b">
            <a:noAutofit/>
          </a:bodyPr>
          <a:lstStyle>
            <a:lvl1pPr marL="0" indent="0" algn="ctr">
              <a:buNone/>
              <a:defRPr lang="en-US" sz="1800" b="0" kern="1200" dirty="0" smtClean="0">
                <a:ln>
                  <a:solidFill>
                    <a:schemeClr val="bg1">
                      <a:lumMod val="75000"/>
                      <a:lumOff val="25000"/>
                      <a:alpha val="10000"/>
                    </a:schemeClr>
                  </a:solidFill>
                </a:ln>
                <a:solidFill>
                  <a:schemeClr val="accent1"/>
                </a:solidFill>
                <a:effectLst>
                  <a:outerShdw blurRad="9525" dist="25400" dir="14640000" algn="tl" rotWithShape="0">
                    <a:schemeClr val="bg1">
                      <a:alpha val="30000"/>
                    </a:schemeClr>
                  </a:outerShdw>
                </a:effectLst>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None/>
            </a:pPr>
            <a:r>
              <a:rPr lang="en-US"/>
              <a:t>Click to edit Master text styles</a:t>
            </a:r>
          </a:p>
        </p:txBody>
      </p:sp>
      <p:sp>
        <p:nvSpPr>
          <p:cNvPr id="11" name="Text Placeholder 4"/>
          <p:cNvSpPr>
            <a:spLocks noGrp="1"/>
          </p:cNvSpPr>
          <p:nvPr>
            <p:ph type="body" sz="quarter" idx="13"/>
          </p:nvPr>
        </p:nvSpPr>
        <p:spPr>
          <a:xfrm>
            <a:off x="7966572" y="1885950"/>
            <a:ext cx="3300984" cy="643605"/>
          </a:xfrm>
        </p:spPr>
        <p:txBody>
          <a:bodyPr anchor="b">
            <a:noAutofit/>
          </a:bodyPr>
          <a:lstStyle>
            <a:lvl1pPr marL="0" indent="0" algn="ctr">
              <a:buNone/>
              <a:defRPr lang="en-US" sz="1800" b="0" kern="1200" dirty="0" smtClean="0">
                <a:ln>
                  <a:solidFill>
                    <a:schemeClr val="bg1">
                      <a:lumMod val="75000"/>
                      <a:lumOff val="25000"/>
                      <a:alpha val="10000"/>
                    </a:schemeClr>
                  </a:solidFill>
                </a:ln>
                <a:solidFill>
                  <a:schemeClr val="accent1"/>
                </a:solidFill>
                <a:effectLst>
                  <a:outerShdw blurRad="9525" dist="25400" dir="14640000" algn="tl" rotWithShape="0">
                    <a:schemeClr val="bg1">
                      <a:alpha val="30000"/>
                    </a:schemeClr>
                  </a:outerShdw>
                </a:effectLst>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None/>
            </a:pPr>
            <a:r>
              <a:rPr lang="en-US"/>
              <a:t>Click to edit Master text styles</a:t>
            </a:r>
          </a:p>
        </p:txBody>
      </p:sp>
      <p:sp>
        <p:nvSpPr>
          <p:cNvPr id="13" name="Content Placeholder 2">
            <a:extLst>
              <a:ext uri="{FF2B5EF4-FFF2-40B4-BE49-F238E27FC236}">
                <a16:creationId xmlns:a16="http://schemas.microsoft.com/office/drawing/2014/main" id="{E6FD0795-FE67-429D-95C6-FAE4DD433B8B}"/>
              </a:ext>
            </a:extLst>
          </p:cNvPr>
          <p:cNvSpPr>
            <a:spLocks noGrp="1"/>
          </p:cNvSpPr>
          <p:nvPr>
            <p:ph sz="half" idx="18" hasCustomPrompt="1"/>
          </p:nvPr>
        </p:nvSpPr>
        <p:spPr>
          <a:xfrm>
            <a:off x="913796" y="2632105"/>
            <a:ext cx="3300984" cy="3159095"/>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E07488B2-C856-4B80-8D60-05BF8CDB85F1}"/>
              </a:ext>
            </a:extLst>
          </p:cNvPr>
          <p:cNvSpPr>
            <a:spLocks noGrp="1"/>
          </p:cNvSpPr>
          <p:nvPr>
            <p:ph sz="half" idx="19" hasCustomPrompt="1"/>
          </p:nvPr>
        </p:nvSpPr>
        <p:spPr>
          <a:xfrm>
            <a:off x="4446711" y="2632105"/>
            <a:ext cx="3300984" cy="3159095"/>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B43A6EE3-A648-480F-9AFC-ED2FAEDAA74C}"/>
              </a:ext>
            </a:extLst>
          </p:cNvPr>
          <p:cNvSpPr>
            <a:spLocks noGrp="1"/>
          </p:cNvSpPr>
          <p:nvPr>
            <p:ph sz="half" idx="20" hasCustomPrompt="1"/>
          </p:nvPr>
        </p:nvSpPr>
        <p:spPr>
          <a:xfrm>
            <a:off x="7966572" y="2632105"/>
            <a:ext cx="3300984" cy="3159095"/>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2" name="Slide Number Placeholder 5">
            <a:extLst>
              <a:ext uri="{FF2B5EF4-FFF2-40B4-BE49-F238E27FC236}">
                <a16:creationId xmlns:a16="http://schemas.microsoft.com/office/drawing/2014/main" id="{36570C41-7C5C-4C8A-A854-8D81370C9089}"/>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sp>
        <p:nvSpPr>
          <p:cNvPr id="17" name="Footer Placeholder 28">
            <a:extLst>
              <a:ext uri="{FF2B5EF4-FFF2-40B4-BE49-F238E27FC236}">
                <a16:creationId xmlns:a16="http://schemas.microsoft.com/office/drawing/2014/main" id="{AAF1AFF7-C1A3-43E4-9410-B0AE6593D793}"/>
              </a:ext>
            </a:extLst>
          </p:cNvPr>
          <p:cNvSpPr>
            <a:spLocks noGrp="1"/>
          </p:cNvSpPr>
          <p:nvPr>
            <p:ph type="ftr" sz="quarter" idx="21"/>
          </p:nvPr>
        </p:nvSpPr>
        <p:spPr>
          <a:xfrm>
            <a:off x="8308958" y="6385562"/>
            <a:ext cx="2958599" cy="365125"/>
          </a:xfrm>
          <a:prstGeom prst="rect">
            <a:avLst/>
          </a:prstGeom>
        </p:spPr>
        <p:txBody>
          <a:bodyPr/>
          <a:lstStyle/>
          <a:p>
            <a:r>
              <a:rPr lang="en-US"/>
              <a:t>©2024 by Ursa Health LLC. All rights reserved.</a:t>
            </a:r>
          </a:p>
          <a:p>
            <a:r>
              <a:rPr lang="en-US"/>
              <a:t>Confidential and not for distribution.</a:t>
            </a:r>
          </a:p>
        </p:txBody>
      </p:sp>
    </p:spTree>
    <p:extLst>
      <p:ext uri="{BB962C8B-B14F-4D97-AF65-F5344CB8AC3E}">
        <p14:creationId xmlns:p14="http://schemas.microsoft.com/office/powerpoint/2010/main" val="99637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9FEE19D6-1EE3-4AA8-AB0C-2C9E9D2BFE92}"/>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sp>
        <p:nvSpPr>
          <p:cNvPr id="7" name="Footer Placeholder 28">
            <a:extLst>
              <a:ext uri="{FF2B5EF4-FFF2-40B4-BE49-F238E27FC236}">
                <a16:creationId xmlns:a16="http://schemas.microsoft.com/office/drawing/2014/main" id="{294D2C22-2A02-4D6A-9974-ED289DFE6928}"/>
              </a:ext>
            </a:extLst>
          </p:cNvPr>
          <p:cNvSpPr>
            <a:spLocks noGrp="1"/>
          </p:cNvSpPr>
          <p:nvPr>
            <p:ph type="ftr" sz="quarter" idx="3"/>
          </p:nvPr>
        </p:nvSpPr>
        <p:spPr>
          <a:xfrm>
            <a:off x="8308958" y="6385562"/>
            <a:ext cx="2958599" cy="365125"/>
          </a:xfrm>
          <a:prstGeom prst="rect">
            <a:avLst/>
          </a:prstGeom>
        </p:spPr>
        <p:txBody>
          <a:bodyPr/>
          <a:lstStyle/>
          <a:p>
            <a:r>
              <a:rPr lang="en-US"/>
              <a:t>©2024 by Ursa Health LLC. All rights reserved.</a:t>
            </a:r>
          </a:p>
          <a:p>
            <a:r>
              <a:rPr lang="en-US"/>
              <a:t>Confidential and not for distribution.</a:t>
            </a:r>
          </a:p>
        </p:txBody>
      </p:sp>
    </p:spTree>
    <p:extLst>
      <p:ext uri="{BB962C8B-B14F-4D97-AF65-F5344CB8AC3E}">
        <p14:creationId xmlns:p14="http://schemas.microsoft.com/office/powerpoint/2010/main" val="1633406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1F19EE4-A196-4809-944C-2D84221EE155}"/>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sp>
        <p:nvSpPr>
          <p:cNvPr id="6" name="Footer Placeholder 28">
            <a:extLst>
              <a:ext uri="{FF2B5EF4-FFF2-40B4-BE49-F238E27FC236}">
                <a16:creationId xmlns:a16="http://schemas.microsoft.com/office/drawing/2014/main" id="{1F720700-9120-4DC3-8D73-DF991E7EC8E3}"/>
              </a:ext>
            </a:extLst>
          </p:cNvPr>
          <p:cNvSpPr>
            <a:spLocks noGrp="1"/>
          </p:cNvSpPr>
          <p:nvPr>
            <p:ph type="ftr" sz="quarter" idx="3"/>
          </p:nvPr>
        </p:nvSpPr>
        <p:spPr>
          <a:xfrm>
            <a:off x="8308958" y="6385562"/>
            <a:ext cx="2958599" cy="365125"/>
          </a:xfrm>
          <a:prstGeom prst="rect">
            <a:avLst/>
          </a:prstGeom>
        </p:spPr>
        <p:txBody>
          <a:bodyPr/>
          <a:lstStyle/>
          <a:p>
            <a:r>
              <a:rPr lang="en-US"/>
              <a:t>©2024 by Ursa Health LLC. All rights reserved.</a:t>
            </a:r>
          </a:p>
          <a:p>
            <a:r>
              <a:rPr lang="en-US"/>
              <a:t>Confidential and not for distribution.</a:t>
            </a:r>
          </a:p>
        </p:txBody>
      </p:sp>
    </p:spTree>
    <p:extLst>
      <p:ext uri="{BB962C8B-B14F-4D97-AF65-F5344CB8AC3E}">
        <p14:creationId xmlns:p14="http://schemas.microsoft.com/office/powerpoint/2010/main" val="3039303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31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DF7825A-C477-4842-89A4-FE57E6FF5690}"/>
              </a:ext>
            </a:extLst>
          </p:cNvPr>
          <p:cNvGraphicFramePr>
            <a:graphicFrameLocks noChangeAspect="1"/>
          </p:cNvGraphicFramePr>
          <p:nvPr userDrawn="1">
            <p:custDataLst>
              <p:tags r:id="rId1"/>
            </p:custDataLst>
            <p:extLst>
              <p:ext uri="{D42A27DB-BD31-4B8C-83A1-F6EECF244321}">
                <p14:modId xmlns:p14="http://schemas.microsoft.com/office/powerpoint/2010/main" val="154582270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a:extLst>
                          <a:ext uri="{FF2B5EF4-FFF2-40B4-BE49-F238E27FC236}">
                            <a16:creationId xmlns:a16="http://schemas.microsoft.com/office/drawing/2014/main" id="{9DF7825A-C477-4842-89A4-FE57E6FF5690}"/>
                          </a:ext>
                        </a:extLst>
                      </p:cNvPr>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4F720A55-B268-4E21-99F2-86833FB9C25C}"/>
              </a:ext>
            </a:extLst>
          </p:cNvPr>
          <p:cNvSpPr/>
          <p:nvPr userDrawn="1">
            <p:custDataLst>
              <p:tags r:id="rId2"/>
            </p:custDataLst>
          </p:nvPr>
        </p:nvSpPr>
        <p:spPr>
          <a:xfrm>
            <a:off x="0" y="0"/>
            <a:ext cx="211667" cy="158750"/>
          </a:xfrm>
          <a:prstGeom prst="rect">
            <a:avLst/>
          </a:prstGeom>
          <a:solidFill>
            <a:schemeClr val="tx2"/>
          </a:solidFill>
          <a:ln w="12700" cap="flat" cmpd="sng" algn="ctr">
            <a:noFill/>
            <a:prstDash val="solid"/>
            <a:miter lim="800000"/>
          </a:ln>
          <a:effectLst/>
        </p:spPr>
        <p:txBody>
          <a:bodyPr wrap="none" lIns="0" tIns="0" rIns="0" bIns="0" numCol="1" spcCol="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pPr>
            <a:endParaRPr kumimoji="0" lang="en-US" sz="1800" b="1" i="0" u="none" strike="noStrike" kern="0" cap="none" spc="0" normalizeH="0" baseline="0" noProof="0">
              <a:ln>
                <a:noFill/>
              </a:ln>
              <a:solidFill>
                <a:schemeClr val="bg1"/>
              </a:solidFill>
              <a:effectLst/>
              <a:uLnTx/>
              <a:uFillTx/>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536448" y="336089"/>
            <a:ext cx="10162709" cy="640080"/>
          </a:xfrm>
        </p:spPr>
        <p:txBody>
          <a:bodyPr/>
          <a:lstStyle>
            <a:lvl1pPr algn="l">
              <a:defRPr/>
            </a:lvl1pPr>
          </a:lstStyle>
          <a:p>
            <a:r>
              <a:rPr lang="en-US"/>
              <a:t>Click to edit Master title style</a:t>
            </a:r>
          </a:p>
        </p:txBody>
      </p:sp>
      <p:sp>
        <p:nvSpPr>
          <p:cNvPr id="4" name="Footer" hidden="1"/>
          <p:cNvSpPr txBox="1"/>
          <p:nvPr/>
        </p:nvSpPr>
        <p:spPr>
          <a:xfrm>
            <a:off x="536448" y="6256117"/>
            <a:ext cx="11121019" cy="424732"/>
          </a:xfrm>
          <a:prstGeom prst="rect">
            <a:avLst/>
          </a:prstGeom>
          <a:noFill/>
        </p:spPr>
        <p:txBody>
          <a:bodyPr wrap="square" lIns="0" tIns="45720" rIns="0" bIns="45720" rtlCol="0" anchor="b">
            <a:spAutoFit/>
          </a:bodyPr>
          <a:lstStyle/>
          <a:p>
            <a:pPr algn="l" fontAlgn="auto">
              <a:lnSpc>
                <a:spcPct val="90000"/>
              </a:lnSpc>
              <a:spcBef>
                <a:spcPts val="0"/>
              </a:spcBef>
              <a:spcAft>
                <a:spcPts val="0"/>
              </a:spcAft>
            </a:pPr>
            <a:r>
              <a:rPr lang="en-US" sz="800" b="0">
                <a:solidFill>
                  <a:schemeClr val="tx1"/>
                </a:solidFill>
                <a:latin typeface="+mn-lt"/>
              </a:rPr>
              <a:t>1. xxx</a:t>
            </a:r>
          </a:p>
          <a:p>
            <a:pPr algn="l" fontAlgn="auto">
              <a:lnSpc>
                <a:spcPct val="90000"/>
              </a:lnSpc>
              <a:spcBef>
                <a:spcPts val="0"/>
              </a:spcBef>
              <a:spcAft>
                <a:spcPts val="0"/>
              </a:spcAft>
            </a:pPr>
            <a:r>
              <a:rPr lang="en-US" sz="800" b="0">
                <a:solidFill>
                  <a:schemeClr val="tx1"/>
                </a:solidFill>
                <a:latin typeface="+mn-lt"/>
              </a:rPr>
              <a:t>Note: xxx</a:t>
            </a:r>
          </a:p>
          <a:p>
            <a:pPr algn="l" fontAlgn="auto">
              <a:lnSpc>
                <a:spcPct val="90000"/>
              </a:lnSpc>
              <a:spcBef>
                <a:spcPts val="0"/>
              </a:spcBef>
              <a:spcAft>
                <a:spcPts val="0"/>
              </a:spcAft>
            </a:pPr>
            <a:r>
              <a:rPr lang="en-US" sz="800" b="0">
                <a:solidFill>
                  <a:schemeClr val="tx1"/>
                </a:solidFill>
                <a:latin typeface="+mn-lt"/>
              </a:rPr>
              <a:t>Source: xxx</a:t>
            </a:r>
          </a:p>
        </p:txBody>
      </p:sp>
      <p:sp>
        <p:nvSpPr>
          <p:cNvPr id="5" name="Tombstone" hidden="1"/>
          <p:cNvSpPr/>
          <p:nvPr/>
        </p:nvSpPr>
        <p:spPr>
          <a:xfrm>
            <a:off x="1219200" y="5669667"/>
            <a:ext cx="9753600" cy="548640"/>
          </a:xfrm>
          <a:prstGeom prst="rect">
            <a:avLst/>
          </a:prstGeom>
          <a:solidFill>
            <a:schemeClr val="tx2"/>
          </a:solidFill>
          <a:ln w="12700" cap="flat" cmpd="sng" algn="ctr">
            <a:noFill/>
            <a:prstDash val="solid"/>
            <a:miter lim="800000"/>
          </a:ln>
          <a:effectLst/>
        </p:spPr>
        <p:txBody>
          <a:bodyPr wrap="square"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600" b="1" i="0" u="none" strike="noStrike" kern="0" cap="none" spc="0" normalizeH="0" baseline="0" noProof="0">
              <a:ln>
                <a:noFill/>
              </a:ln>
              <a:solidFill>
                <a:schemeClr val="bg1"/>
              </a:solidFill>
              <a:effectLst/>
              <a:uLnTx/>
              <a:uFillTx/>
              <a:latin typeface="+mn-lt"/>
              <a:ea typeface="+mn-ea"/>
              <a:cs typeface="+mn-cs"/>
            </a:endParaRPr>
          </a:p>
        </p:txBody>
      </p:sp>
      <p:sp>
        <p:nvSpPr>
          <p:cNvPr id="9" name="Sticker" hidden="1"/>
          <p:cNvSpPr txBox="1"/>
          <p:nvPr/>
        </p:nvSpPr>
        <p:spPr>
          <a:xfrm>
            <a:off x="11657402" y="1107329"/>
            <a:ext cx="65" cy="338554"/>
          </a:xfrm>
          <a:prstGeom prst="rect">
            <a:avLst/>
          </a:prstGeom>
          <a:noFill/>
        </p:spPr>
        <p:txBody>
          <a:bodyPr wrap="none" lIns="0" tIns="45720" rIns="0" bIns="45720" rtlCol="0">
            <a:spAutoFit/>
          </a:bodyPr>
          <a:lstStyle/>
          <a:p>
            <a:pPr algn="r" fontAlgn="auto">
              <a:spcBef>
                <a:spcPts val="0"/>
              </a:spcBef>
              <a:spcAft>
                <a:spcPts val="0"/>
              </a:spcAft>
            </a:pPr>
            <a:endParaRPr lang="en-US" sz="1600" b="0">
              <a:solidFill>
                <a:schemeClr val="tx1"/>
              </a:solidFill>
              <a:latin typeface="+mj-lt"/>
            </a:endParaRPr>
          </a:p>
        </p:txBody>
      </p:sp>
      <p:sp>
        <p:nvSpPr>
          <p:cNvPr id="6" name="Right" hidden="1"/>
          <p:cNvSpPr txBox="1"/>
          <p:nvPr/>
        </p:nvSpPr>
        <p:spPr>
          <a:xfrm>
            <a:off x="11657403" y="1415"/>
            <a:ext cx="65" cy="276999"/>
          </a:xfrm>
          <a:prstGeom prst="rect">
            <a:avLst/>
          </a:prstGeom>
          <a:noFill/>
        </p:spPr>
        <p:txBody>
          <a:bodyPr wrap="none" lIns="0" tIns="45720" rIns="0" bIns="45720" rtlCol="0" anchor="t">
            <a:spAutoFit/>
          </a:bodyPr>
          <a:lstStyle/>
          <a:p>
            <a:pPr algn="r" fontAlgn="auto">
              <a:spcBef>
                <a:spcPts val="0"/>
              </a:spcBef>
              <a:spcAft>
                <a:spcPts val="0"/>
              </a:spcAft>
            </a:pPr>
            <a:endParaRPr lang="en-US" sz="1200" b="0">
              <a:solidFill>
                <a:schemeClr val="tx1"/>
              </a:solidFill>
              <a:latin typeface="+mj-lt"/>
            </a:endParaRPr>
          </a:p>
        </p:txBody>
      </p:sp>
      <p:sp>
        <p:nvSpPr>
          <p:cNvPr id="7" name="Center" hidden="1"/>
          <p:cNvSpPr txBox="1"/>
          <p:nvPr/>
        </p:nvSpPr>
        <p:spPr>
          <a:xfrm>
            <a:off x="6095968" y="2010"/>
            <a:ext cx="65" cy="276999"/>
          </a:xfrm>
          <a:prstGeom prst="rect">
            <a:avLst/>
          </a:prstGeom>
          <a:noFill/>
        </p:spPr>
        <p:txBody>
          <a:bodyPr wrap="none" lIns="0" tIns="45720" rIns="0" bIns="45720" rtlCol="0">
            <a:spAutoFit/>
          </a:bodyPr>
          <a:lstStyle/>
          <a:p>
            <a:pPr algn="ctr" fontAlgn="auto">
              <a:spcBef>
                <a:spcPts val="0"/>
              </a:spcBef>
              <a:spcAft>
                <a:spcPts val="0"/>
              </a:spcAft>
            </a:pPr>
            <a:endParaRPr lang="en-US" sz="1200" b="0">
              <a:solidFill>
                <a:schemeClr val="tx1"/>
              </a:solidFill>
              <a:latin typeface="+mj-lt"/>
            </a:endParaRPr>
          </a:p>
        </p:txBody>
      </p:sp>
      <p:sp>
        <p:nvSpPr>
          <p:cNvPr id="8" name="Left" hidden="1"/>
          <p:cNvSpPr txBox="1"/>
          <p:nvPr/>
        </p:nvSpPr>
        <p:spPr>
          <a:xfrm>
            <a:off x="536449" y="-397"/>
            <a:ext cx="65" cy="276999"/>
          </a:xfrm>
          <a:prstGeom prst="rect">
            <a:avLst/>
          </a:prstGeom>
          <a:noFill/>
        </p:spPr>
        <p:txBody>
          <a:bodyPr wrap="none" lIns="0" tIns="45720" rIns="0" bIns="45720" rtlCol="0">
            <a:spAutoFit/>
          </a:bodyPr>
          <a:lstStyle/>
          <a:p>
            <a:pPr algn="l" fontAlgn="auto">
              <a:spcBef>
                <a:spcPts val="0"/>
              </a:spcBef>
              <a:spcAft>
                <a:spcPts val="0"/>
              </a:spcAft>
            </a:pPr>
            <a:endParaRPr lang="en-US" sz="1200" b="0">
              <a:solidFill>
                <a:schemeClr val="tx1"/>
              </a:solidFill>
              <a:latin typeface="+mj-lt"/>
            </a:endParaRPr>
          </a:p>
        </p:txBody>
      </p:sp>
      <p:sp>
        <p:nvSpPr>
          <p:cNvPr id="11" name="Text Placeholder 10">
            <a:extLst>
              <a:ext uri="{FF2B5EF4-FFF2-40B4-BE49-F238E27FC236}">
                <a16:creationId xmlns:a16="http://schemas.microsoft.com/office/drawing/2014/main" id="{9FEE27D3-8D38-70BC-2341-5B164BAFA180}"/>
              </a:ext>
            </a:extLst>
          </p:cNvPr>
          <p:cNvSpPr>
            <a:spLocks noGrp="1"/>
          </p:cNvSpPr>
          <p:nvPr>
            <p:ph type="body" sz="quarter" idx="10"/>
          </p:nvPr>
        </p:nvSpPr>
        <p:spPr>
          <a:xfrm>
            <a:off x="535517" y="1419226"/>
            <a:ext cx="11046883" cy="4665663"/>
          </a:xfrm>
          <a:prstGeom prst="rect">
            <a:avLst/>
          </a:prstGeom>
        </p:spPr>
        <p:txBody>
          <a:bodyPr/>
          <a:lstStyle>
            <a:lvl1pPr>
              <a:defRPr sz="1600" b="1"/>
            </a:lvl1pPr>
            <a:lvl2pPr>
              <a:defRPr sz="1600" b="1"/>
            </a:lvl2pPr>
            <a:lvl3pPr>
              <a:defRPr sz="1600" b="1"/>
            </a:lvl3pPr>
            <a:lvl4pPr>
              <a:defRPr sz="1600" b="1"/>
            </a:lvl4pPr>
            <a:lvl5pPr>
              <a:defRPr sz="1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162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03AB6B-6DBE-439E-8E92-70A7C360F2F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64"/>
          <a:stretch/>
        </p:blipFill>
        <p:spPr>
          <a:xfrm>
            <a:off x="-147782" y="0"/>
            <a:ext cx="12338512" cy="6858000"/>
          </a:xfrm>
          <a:prstGeom prst="rect">
            <a:avLst/>
          </a:prstGeom>
        </p:spPr>
      </p:pic>
      <p:sp>
        <p:nvSpPr>
          <p:cNvPr id="2" name="Title 1"/>
          <p:cNvSpPr>
            <a:spLocks noGrp="1"/>
          </p:cNvSpPr>
          <p:nvPr>
            <p:ph type="ctrTitle"/>
          </p:nvPr>
        </p:nvSpPr>
        <p:spPr>
          <a:xfrm>
            <a:off x="857250" y="1769540"/>
            <a:ext cx="10410307" cy="1828801"/>
          </a:xfrm>
        </p:spPr>
        <p:txBody>
          <a:bodyPr anchor="b">
            <a:normAutofit/>
          </a:bodyPr>
          <a:lstStyle>
            <a:lvl1pPr algn="l">
              <a:defRPr sz="4000">
                <a:effectLst/>
              </a:defRPr>
            </a:lvl1pPr>
          </a:lstStyle>
          <a:p>
            <a:r>
              <a:rPr lang="en-US"/>
              <a:t>Click to edit Master title style</a:t>
            </a:r>
          </a:p>
        </p:txBody>
      </p:sp>
      <p:sp>
        <p:nvSpPr>
          <p:cNvPr id="3" name="Subtitle 2"/>
          <p:cNvSpPr>
            <a:spLocks noGrp="1"/>
          </p:cNvSpPr>
          <p:nvPr>
            <p:ph type="subTitle" idx="1"/>
          </p:nvPr>
        </p:nvSpPr>
        <p:spPr>
          <a:xfrm>
            <a:off x="857250" y="3773489"/>
            <a:ext cx="10410307" cy="1049867"/>
          </a:xfrm>
        </p:spPr>
        <p:txBody>
          <a:bodyPr anchor="t"/>
          <a:lstStyle>
            <a:lvl1pPr marL="0" indent="0" algn="l">
              <a:buNone/>
              <a:defRPr sz="2000">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a:extLst>
              <a:ext uri="{FF2B5EF4-FFF2-40B4-BE49-F238E27FC236}">
                <a16:creationId xmlns:a16="http://schemas.microsoft.com/office/drawing/2014/main" id="{002ADBED-D0AD-43DA-84F2-FEBB34D881FD}"/>
              </a:ext>
            </a:extLst>
          </p:cNvPr>
          <p:cNvSpPr>
            <a:spLocks noGrp="1"/>
          </p:cNvSpPr>
          <p:nvPr>
            <p:ph type="sldNum" sz="quarter" idx="4"/>
          </p:nvPr>
        </p:nvSpPr>
        <p:spPr>
          <a:xfrm>
            <a:off x="11579521" y="6308724"/>
            <a:ext cx="310040" cy="365125"/>
          </a:xfrm>
          <a:prstGeom prst="rect">
            <a:avLst/>
          </a:prstGeom>
        </p:spPr>
        <p:txBody>
          <a:bodyPr vert="horz" lIns="91440" tIns="45720" rIns="91440" bIns="45720" rtlCol="0" anchor="ctr"/>
          <a:lstStyle>
            <a:lvl1pPr algn="ctr">
              <a:defRPr sz="800">
                <a:solidFill>
                  <a:schemeClr val="bg1"/>
                </a:solidFill>
                <a:effectLst>
                  <a:outerShdw blurRad="50800" dist="38100" dir="2700000" algn="tl" rotWithShape="0">
                    <a:schemeClr val="bg1">
                      <a:alpha val="43000"/>
                    </a:schemeClr>
                  </a:outerShdw>
                </a:effectLst>
                <a:latin typeface="+mn-lt"/>
              </a:defRPr>
            </a:lvl1pPr>
          </a:lstStyle>
          <a:p>
            <a:fld id="{757452E4-A9E4-4589-B6B3-57DAF9F82B63}" type="slidenum">
              <a:rPr lang="en-US" smtClean="0"/>
              <a:t>‹#›</a:t>
            </a:fld>
            <a:endParaRPr lang="en-US"/>
          </a:p>
        </p:txBody>
      </p:sp>
      <p:pic>
        <p:nvPicPr>
          <p:cNvPr id="11" name="Picture 10">
            <a:extLst>
              <a:ext uri="{FF2B5EF4-FFF2-40B4-BE49-F238E27FC236}">
                <a16:creationId xmlns:a16="http://schemas.microsoft.com/office/drawing/2014/main" id="{9B63917E-07B2-452D-B518-9AF49D3CD92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8350" y="374876"/>
            <a:ext cx="2743649" cy="748268"/>
          </a:xfrm>
          <a:prstGeom prst="rect">
            <a:avLst/>
          </a:prstGeom>
        </p:spPr>
      </p:pic>
    </p:spTree>
    <p:extLst>
      <p:ext uri="{BB962C8B-B14F-4D97-AF65-F5344CB8AC3E}">
        <p14:creationId xmlns:p14="http://schemas.microsoft.com/office/powerpoint/2010/main" val="494969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06000">
              <a:buClr>
                <a:schemeClr val="accent1"/>
              </a:buClr>
              <a:buFont typeface="Wingdings 2" panose="05020102010507070707" pitchFamily="18" charset="2"/>
              <a:buChar char="À"/>
              <a:defRPr/>
            </a:lvl1pPr>
            <a:lvl2pPr marL="720000" indent="-270000">
              <a:buClr>
                <a:schemeClr val="accent1"/>
              </a:buClr>
              <a:buFont typeface="Wingdings 2" panose="05020102010507070707" pitchFamily="18" charset="2"/>
              <a:buChar char="À"/>
              <a:defRPr/>
            </a:lvl2pPr>
            <a:lvl3pPr marL="1026000" indent="-216000">
              <a:buClr>
                <a:schemeClr val="accent1"/>
              </a:buClr>
              <a:buFont typeface="Wingdings 2" panose="05020102010507070707" pitchFamily="18" charset="2"/>
              <a:buChar char="À"/>
              <a:defRPr/>
            </a:lvl3pPr>
            <a:lvl4pPr marL="1386000" indent="-216000">
              <a:buClr>
                <a:schemeClr val="accent1"/>
              </a:buClr>
              <a:buFont typeface="Wingdings 2" panose="05020102010507070707" pitchFamily="18" charset="2"/>
              <a:buChar char="À"/>
              <a:defRPr/>
            </a:lvl4pPr>
            <a:lvl5pPr marL="1674000" indent="-216000">
              <a:buClr>
                <a:srgbClr val="92D050"/>
              </a:buClr>
              <a:buFont typeface="Wingdings 2" panose="05020102010507070707" pitchFamily="18" charset="2"/>
              <a:buChar char="À"/>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92258C1-2B8E-47AF-BC9C-20650ADC87CB}"/>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757452E4-A9E4-4589-B6B3-57DAF9F82B63}" type="slidenum">
              <a:rPr lang="en-US" smtClean="0"/>
              <a:t>‹#›</a:t>
            </a:fld>
            <a:endParaRPr lang="en-US"/>
          </a:p>
        </p:txBody>
      </p:sp>
      <p:sp>
        <p:nvSpPr>
          <p:cNvPr id="8" name="Footer Placeholder 28">
            <a:extLst>
              <a:ext uri="{FF2B5EF4-FFF2-40B4-BE49-F238E27FC236}">
                <a16:creationId xmlns:a16="http://schemas.microsoft.com/office/drawing/2014/main" id="{77C4EB6F-77D3-4A5A-A6DE-0C75B97C1335}"/>
              </a:ext>
            </a:extLst>
          </p:cNvPr>
          <p:cNvSpPr>
            <a:spLocks noGrp="1"/>
          </p:cNvSpPr>
          <p:nvPr>
            <p:ph type="ftr" sz="quarter" idx="3"/>
          </p:nvPr>
        </p:nvSpPr>
        <p:spPr>
          <a:xfrm>
            <a:off x="8308958" y="6385562"/>
            <a:ext cx="2958599" cy="365125"/>
          </a:xfrm>
          <a:prstGeom prst="rect">
            <a:avLst/>
          </a:prstGeom>
        </p:spPr>
        <p:txBody>
          <a:bodyPr/>
          <a:lstStyle/>
          <a:p>
            <a:r>
              <a:rPr lang="en-US"/>
              <a:t>©2025 by Ursa Health LLC. All rights reserved. Confidential and not for distribution.</a:t>
            </a:r>
          </a:p>
        </p:txBody>
      </p:sp>
    </p:spTree>
    <p:extLst>
      <p:ext uri="{BB962C8B-B14F-4D97-AF65-F5344CB8AC3E}">
        <p14:creationId xmlns:p14="http://schemas.microsoft.com/office/powerpoint/2010/main" val="24957996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B41EBC-95CD-4B84-883F-0B86548B87B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269" y="-1"/>
            <a:ext cx="12190731" cy="6858001"/>
          </a:xfrm>
          <a:prstGeom prst="rect">
            <a:avLst/>
          </a:prstGeom>
        </p:spPr>
      </p:pic>
      <p:sp>
        <p:nvSpPr>
          <p:cNvPr id="2" name="Title 1"/>
          <p:cNvSpPr>
            <a:spLocks noGrp="1"/>
          </p:cNvSpPr>
          <p:nvPr>
            <p:ph type="title"/>
          </p:nvPr>
        </p:nvSpPr>
        <p:spPr>
          <a:xfrm>
            <a:off x="913795" y="1761067"/>
            <a:ext cx="10353762" cy="1828813"/>
          </a:xfrm>
        </p:spPr>
        <p:txBody>
          <a:bodyPr anchor="b"/>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13795" y="3763439"/>
            <a:ext cx="10353762" cy="1333494"/>
          </a:xfrm>
        </p:spPr>
        <p:txBody>
          <a:bodyPr anchor="t"/>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18249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E3CC7C-42F6-415C-BB0B-1E05D2C8C09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1143"/>
            <a:ext cx="12192000" cy="6856857"/>
          </a:xfrm>
          <a:prstGeom prst="rect">
            <a:avLst/>
          </a:prstGeom>
        </p:spPr>
      </p:pic>
      <p:sp>
        <p:nvSpPr>
          <p:cNvPr id="2" name="Title 1"/>
          <p:cNvSpPr>
            <a:spLocks noGrp="1"/>
          </p:cNvSpPr>
          <p:nvPr>
            <p:ph type="title"/>
          </p:nvPr>
        </p:nvSpPr>
        <p:spPr>
          <a:xfrm>
            <a:off x="913795" y="1761067"/>
            <a:ext cx="10353762" cy="1828813"/>
          </a:xfrm>
        </p:spPr>
        <p:txBody>
          <a:bodyPr anchor="b"/>
          <a:lstStyle>
            <a:lvl1pPr algn="l">
              <a:defRPr sz="4000" b="0" cap="none">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13795" y="3763439"/>
            <a:ext cx="10353762" cy="1333494"/>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7737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E3CC7C-42F6-415C-BB0B-1E05D2C8C09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143"/>
            <a:ext cx="12192000" cy="6856857"/>
          </a:xfrm>
          <a:prstGeom prst="rect">
            <a:avLst/>
          </a:prstGeom>
        </p:spPr>
      </p:pic>
      <p:sp>
        <p:nvSpPr>
          <p:cNvPr id="2" name="Title 1"/>
          <p:cNvSpPr>
            <a:spLocks noGrp="1"/>
          </p:cNvSpPr>
          <p:nvPr>
            <p:ph type="title"/>
          </p:nvPr>
        </p:nvSpPr>
        <p:spPr>
          <a:xfrm>
            <a:off x="913795" y="1761067"/>
            <a:ext cx="10353762" cy="1828813"/>
          </a:xfrm>
        </p:spPr>
        <p:txBody>
          <a:bodyPr anchor="b"/>
          <a:lstStyle>
            <a:lvl1pPr algn="l">
              <a:defRPr sz="4000" b="0" cap="none">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13795" y="3763439"/>
            <a:ext cx="10353762" cy="1333494"/>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44658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E3CC7C-42F6-415C-BB0B-1E05D2C8C09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913795" y="1761067"/>
            <a:ext cx="10353762" cy="1828813"/>
          </a:xfrm>
        </p:spPr>
        <p:txBody>
          <a:bodyPr anchor="b"/>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13795" y="3763439"/>
            <a:ext cx="10353762" cy="1333494"/>
          </a:xfrm>
        </p:spPr>
        <p:txBody>
          <a:bodyPr anchor="t"/>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5253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E3CC7C-42F6-415C-BB0B-1E05D2C8C09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0"/>
          <a:stretch/>
        </p:blipFill>
        <p:spPr>
          <a:xfrm>
            <a:off x="0" y="1143"/>
            <a:ext cx="12192000" cy="6857571"/>
          </a:xfrm>
          <a:prstGeom prst="rect">
            <a:avLst/>
          </a:prstGeom>
        </p:spPr>
      </p:pic>
      <p:sp>
        <p:nvSpPr>
          <p:cNvPr id="2" name="Title 1"/>
          <p:cNvSpPr>
            <a:spLocks noGrp="1"/>
          </p:cNvSpPr>
          <p:nvPr>
            <p:ph type="title"/>
          </p:nvPr>
        </p:nvSpPr>
        <p:spPr>
          <a:xfrm>
            <a:off x="913795" y="1761067"/>
            <a:ext cx="10353762" cy="1828813"/>
          </a:xfrm>
        </p:spPr>
        <p:txBody>
          <a:bodyPr anchor="b"/>
          <a:lstStyle>
            <a:lvl1pPr algn="l">
              <a:defRPr sz="4000" b="0" cap="none">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13795" y="3763439"/>
            <a:ext cx="10353762" cy="1333494"/>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60201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969264"/>
          </a:xfrm>
        </p:spPr>
        <p:txBody>
          <a:bodyPr/>
          <a:lstStyle/>
          <a:p>
            <a:r>
              <a:rPr lang="en-US"/>
              <a:t>Click to edit Master title style</a:t>
            </a:r>
          </a:p>
        </p:txBody>
      </p:sp>
      <p:sp>
        <p:nvSpPr>
          <p:cNvPr id="9" name="Text Placeholder 2">
            <a:extLst>
              <a:ext uri="{FF2B5EF4-FFF2-40B4-BE49-F238E27FC236}">
                <a16:creationId xmlns:a16="http://schemas.microsoft.com/office/drawing/2014/main" id="{B909FD79-3EAA-4D56-8C18-9360EC3D22A9}"/>
              </a:ext>
            </a:extLst>
          </p:cNvPr>
          <p:cNvSpPr>
            <a:spLocks noGrp="1"/>
          </p:cNvSpPr>
          <p:nvPr>
            <p:ph type="body" idx="13"/>
          </p:nvPr>
        </p:nvSpPr>
        <p:spPr>
          <a:xfrm>
            <a:off x="913795" y="1885950"/>
            <a:ext cx="4867490" cy="643605"/>
          </a:xfrm>
        </p:spPr>
        <p:txBody>
          <a:bodyPr anchor="b">
            <a:noAutofit/>
          </a:bodyPr>
          <a:lstStyle>
            <a:lvl1pPr marL="0" indent="0" algn="ctr">
              <a:buNone/>
              <a:defRPr sz="1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2632105"/>
            <a:ext cx="4867489" cy="3159095"/>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7DD674F0-AFFA-4D06-A577-20E7D950F57B}"/>
              </a:ext>
            </a:extLst>
          </p:cNvPr>
          <p:cNvSpPr>
            <a:spLocks noGrp="1"/>
          </p:cNvSpPr>
          <p:nvPr>
            <p:ph type="body" idx="19"/>
          </p:nvPr>
        </p:nvSpPr>
        <p:spPr>
          <a:xfrm>
            <a:off x="6400067" y="1885950"/>
            <a:ext cx="4867490" cy="643605"/>
          </a:xfrm>
        </p:spPr>
        <p:txBody>
          <a:bodyPr anchor="b">
            <a:noAutofit/>
          </a:bodyPr>
          <a:lstStyle>
            <a:lvl1pPr marL="0" indent="0" algn="ctr">
              <a:buNone/>
              <a:defRPr sz="1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2">
            <a:extLst>
              <a:ext uri="{FF2B5EF4-FFF2-40B4-BE49-F238E27FC236}">
                <a16:creationId xmlns:a16="http://schemas.microsoft.com/office/drawing/2014/main" id="{B9D99004-E6F9-4E46-AE4E-8F92948CB448}"/>
              </a:ext>
            </a:extLst>
          </p:cNvPr>
          <p:cNvSpPr>
            <a:spLocks noGrp="1"/>
          </p:cNvSpPr>
          <p:nvPr>
            <p:ph sz="half" idx="20" hasCustomPrompt="1"/>
          </p:nvPr>
        </p:nvSpPr>
        <p:spPr>
          <a:xfrm>
            <a:off x="6400067" y="2632105"/>
            <a:ext cx="4867489" cy="3159095"/>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3" name="Slide Number Placeholder 5">
            <a:extLst>
              <a:ext uri="{FF2B5EF4-FFF2-40B4-BE49-F238E27FC236}">
                <a16:creationId xmlns:a16="http://schemas.microsoft.com/office/drawing/2014/main" id="{E2FB9BF7-FE97-4063-984D-6CC0EE2A56B9}"/>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757452E4-A9E4-4589-B6B3-57DAF9F82B63}" type="slidenum">
              <a:rPr lang="en-US" smtClean="0"/>
              <a:t>‹#›</a:t>
            </a:fld>
            <a:endParaRPr lang="en-US"/>
          </a:p>
        </p:txBody>
      </p:sp>
      <p:sp>
        <p:nvSpPr>
          <p:cNvPr id="14" name="Footer Placeholder 28">
            <a:extLst>
              <a:ext uri="{FF2B5EF4-FFF2-40B4-BE49-F238E27FC236}">
                <a16:creationId xmlns:a16="http://schemas.microsoft.com/office/drawing/2014/main" id="{1D821833-FE27-49C5-837D-504DD22DE9F1}"/>
              </a:ext>
            </a:extLst>
          </p:cNvPr>
          <p:cNvSpPr>
            <a:spLocks noGrp="1"/>
          </p:cNvSpPr>
          <p:nvPr>
            <p:ph type="ftr" sz="quarter" idx="3"/>
          </p:nvPr>
        </p:nvSpPr>
        <p:spPr>
          <a:xfrm>
            <a:off x="8308958" y="6385562"/>
            <a:ext cx="2958599" cy="365125"/>
          </a:xfrm>
          <a:prstGeom prst="rect">
            <a:avLst/>
          </a:prstGeom>
        </p:spPr>
        <p:txBody>
          <a:bodyPr/>
          <a:lstStyle/>
          <a:p>
            <a:r>
              <a:rPr lang="en-US"/>
              <a:t>©2025 by Ursa Health LLC. All rights reserved. Confidential and not for distribution.</a:t>
            </a:r>
          </a:p>
        </p:txBody>
      </p:sp>
    </p:spTree>
    <p:extLst>
      <p:ext uri="{BB962C8B-B14F-4D97-AF65-F5344CB8AC3E}">
        <p14:creationId xmlns:p14="http://schemas.microsoft.com/office/powerpoint/2010/main" val="2243424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624FD62C-9C3C-4E75-9B82-D62D6AA0A09C}"/>
              </a:ext>
            </a:extLst>
          </p:cNvPr>
          <p:cNvSpPr>
            <a:spLocks noGrp="1"/>
          </p:cNvSpPr>
          <p:nvPr>
            <p:ph type="sldNum" sz="quarter" idx="4"/>
          </p:nvPr>
        </p:nvSpPr>
        <p:spPr>
          <a:xfrm>
            <a:off x="11579521" y="6327196"/>
            <a:ext cx="310040" cy="365125"/>
          </a:xfrm>
          <a:prstGeom prst="rect">
            <a:avLst/>
          </a:prstGeom>
        </p:spPr>
        <p:txBody>
          <a:bodyPr vert="horz" lIns="91440" tIns="45720" rIns="91440" bIns="45720" rtlCol="0" anchor="ctr"/>
          <a:lstStyle>
            <a:lvl1pPr algn="ctr">
              <a:defRPr sz="800">
                <a:solidFill>
                  <a:schemeClr val="bg1"/>
                </a:solidFill>
                <a:effectLst>
                  <a:outerShdw blurRad="50800" dist="38100" dir="2700000" algn="tl" rotWithShape="0">
                    <a:schemeClr val="bg1">
                      <a:alpha val="43000"/>
                    </a:schemeClr>
                  </a:outerShdw>
                </a:effectLst>
                <a:latin typeface="+mn-lt"/>
              </a:defRPr>
            </a:lvl1pPr>
          </a:lstStyle>
          <a:p>
            <a:fld id="{757452E4-A9E4-4589-B6B3-57DAF9F82B63}" type="slidenum">
              <a:rPr lang="en-US" smtClean="0"/>
              <a:t>‹#›</a:t>
            </a:fld>
            <a:endParaRPr lang="en-US"/>
          </a:p>
        </p:txBody>
      </p:sp>
      <p:pic>
        <p:nvPicPr>
          <p:cNvPr id="4" name="Picture 3">
            <a:extLst>
              <a:ext uri="{FF2B5EF4-FFF2-40B4-BE49-F238E27FC236}">
                <a16:creationId xmlns:a16="http://schemas.microsoft.com/office/drawing/2014/main" id="{3A1BEA07-27EF-446D-8A3D-6763E2D0CF5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2"/>
          <a:stretch/>
        </p:blipFill>
        <p:spPr>
          <a:xfrm>
            <a:off x="6096000" y="0"/>
            <a:ext cx="6096000" cy="6858000"/>
          </a:xfrm>
          <a:prstGeom prst="rect">
            <a:avLst/>
          </a:prstGeom>
        </p:spPr>
      </p:pic>
      <p:pic>
        <p:nvPicPr>
          <p:cNvPr id="24" name="Picture 23">
            <a:extLst>
              <a:ext uri="{FF2B5EF4-FFF2-40B4-BE49-F238E27FC236}">
                <a16:creationId xmlns:a16="http://schemas.microsoft.com/office/drawing/2014/main" id="{03D6B0D3-841F-40AD-BBC8-E18BE916F3F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090576" y="-166"/>
            <a:ext cx="6101424" cy="6858166"/>
          </a:xfrm>
          <a:prstGeom prst="rect">
            <a:avLst/>
          </a:prstGeom>
        </p:spPr>
      </p:pic>
    </p:spTree>
    <p:extLst>
      <p:ext uri="{BB962C8B-B14F-4D97-AF65-F5344CB8AC3E}">
        <p14:creationId xmlns:p14="http://schemas.microsoft.com/office/powerpoint/2010/main" val="246497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A9888756-5976-4B5E-A97C-EE4867CCE69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091109" y="0"/>
            <a:ext cx="6100891" cy="6865376"/>
          </a:xfrm>
          <a:prstGeom prst="rect">
            <a:avLst/>
          </a:prstGeom>
        </p:spPr>
      </p:pic>
      <p:pic>
        <p:nvPicPr>
          <p:cNvPr id="11" name="Picture 10">
            <a:extLst>
              <a:ext uri="{FF2B5EF4-FFF2-40B4-BE49-F238E27FC236}">
                <a16:creationId xmlns:a16="http://schemas.microsoft.com/office/drawing/2014/main" id="{D90DE8D6-A76F-41DE-B64D-DD50602095A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090576" y="-166"/>
            <a:ext cx="6101424" cy="6858166"/>
          </a:xfrm>
          <a:prstGeom prst="rect">
            <a:avLst/>
          </a:prstGeom>
        </p:spPr>
      </p:pic>
    </p:spTree>
    <p:extLst>
      <p:ext uri="{BB962C8B-B14F-4D97-AF65-F5344CB8AC3E}">
        <p14:creationId xmlns:p14="http://schemas.microsoft.com/office/powerpoint/2010/main" val="666318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3A1BEA07-27EF-446D-8A3D-6763E2D0CF5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11"/>
          <a:stretch/>
        </p:blipFill>
        <p:spPr>
          <a:xfrm>
            <a:off x="6096000" y="-14812"/>
            <a:ext cx="6109166" cy="6872812"/>
          </a:xfrm>
          <a:prstGeom prst="rect">
            <a:avLst/>
          </a:prstGeom>
        </p:spPr>
      </p:pic>
      <p:pic>
        <p:nvPicPr>
          <p:cNvPr id="12" name="Picture 11">
            <a:extLst>
              <a:ext uri="{FF2B5EF4-FFF2-40B4-BE49-F238E27FC236}">
                <a16:creationId xmlns:a16="http://schemas.microsoft.com/office/drawing/2014/main" id="{530C9F19-BD6F-4491-A8CF-5936BF94B73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112094" y="-7406"/>
            <a:ext cx="6093072" cy="6872812"/>
          </a:xfrm>
          <a:prstGeom prst="rect">
            <a:avLst/>
          </a:prstGeom>
        </p:spPr>
      </p:pic>
    </p:spTree>
    <p:extLst>
      <p:ext uri="{BB962C8B-B14F-4D97-AF65-F5344CB8AC3E}">
        <p14:creationId xmlns:p14="http://schemas.microsoft.com/office/powerpoint/2010/main" val="4601654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3A1BEA07-27EF-446D-8A3D-6763E2D0CF5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096001" y="0"/>
            <a:ext cx="6096000" cy="6858000"/>
          </a:xfrm>
          <a:prstGeom prst="rect">
            <a:avLst/>
          </a:prstGeom>
        </p:spPr>
      </p:pic>
      <p:pic>
        <p:nvPicPr>
          <p:cNvPr id="12" name="Picture 11">
            <a:extLst>
              <a:ext uri="{FF2B5EF4-FFF2-40B4-BE49-F238E27FC236}">
                <a16:creationId xmlns:a16="http://schemas.microsoft.com/office/drawing/2014/main" id="{530C9F19-BD6F-4491-A8CF-5936BF94B73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098928" y="-14812"/>
            <a:ext cx="6093072" cy="6872812"/>
          </a:xfrm>
          <a:prstGeom prst="rect">
            <a:avLst/>
          </a:prstGeom>
        </p:spPr>
      </p:pic>
    </p:spTree>
    <p:extLst>
      <p:ext uri="{BB962C8B-B14F-4D97-AF65-F5344CB8AC3E}">
        <p14:creationId xmlns:p14="http://schemas.microsoft.com/office/powerpoint/2010/main" val="15138454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643605"/>
          </a:xfrm>
        </p:spPr>
        <p:txBody>
          <a:bodyPr anchor="b">
            <a:noAutofit/>
          </a:bodyPr>
          <a:lstStyle>
            <a:lvl1pPr marL="0" indent="0" algn="ctr">
              <a:buNone/>
              <a:defRPr sz="1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643606"/>
          </a:xfrm>
        </p:spPr>
        <p:txBody>
          <a:bodyPr anchor="b">
            <a:noAutofit/>
          </a:bodyPr>
          <a:lstStyle>
            <a:lvl1pPr marL="0" indent="0" algn="ctr">
              <a:buNone/>
              <a:defRPr lang="en-US" sz="1800" b="0" kern="1200" dirty="0" smtClean="0">
                <a:ln>
                  <a:solidFill>
                    <a:schemeClr val="bg1">
                      <a:lumMod val="75000"/>
                      <a:lumOff val="25000"/>
                      <a:alpha val="10000"/>
                    </a:schemeClr>
                  </a:solidFill>
                </a:ln>
                <a:solidFill>
                  <a:schemeClr val="accent1"/>
                </a:solidFill>
                <a:effectLst>
                  <a:outerShdw blurRad="9525" dist="25400" dir="14640000" algn="tl" rotWithShape="0">
                    <a:schemeClr val="bg1">
                      <a:alpha val="30000"/>
                    </a:schemeClr>
                  </a:outerShdw>
                </a:effectLst>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None/>
            </a:pPr>
            <a:r>
              <a:rPr lang="en-US"/>
              <a:t>Click to edit Master text styles</a:t>
            </a:r>
          </a:p>
        </p:txBody>
      </p:sp>
      <p:sp>
        <p:nvSpPr>
          <p:cNvPr id="11" name="Text Placeholder 4"/>
          <p:cNvSpPr>
            <a:spLocks noGrp="1"/>
          </p:cNvSpPr>
          <p:nvPr>
            <p:ph type="body" sz="quarter" idx="13"/>
          </p:nvPr>
        </p:nvSpPr>
        <p:spPr>
          <a:xfrm>
            <a:off x="7966572" y="1885950"/>
            <a:ext cx="3300984" cy="643605"/>
          </a:xfrm>
        </p:spPr>
        <p:txBody>
          <a:bodyPr anchor="b">
            <a:noAutofit/>
          </a:bodyPr>
          <a:lstStyle>
            <a:lvl1pPr marL="0" indent="0" algn="ctr">
              <a:buNone/>
              <a:defRPr lang="en-US" sz="1800" b="0" kern="1200" dirty="0" smtClean="0">
                <a:ln>
                  <a:solidFill>
                    <a:schemeClr val="bg1">
                      <a:lumMod val="75000"/>
                      <a:lumOff val="25000"/>
                      <a:alpha val="10000"/>
                    </a:schemeClr>
                  </a:solidFill>
                </a:ln>
                <a:solidFill>
                  <a:schemeClr val="accent1"/>
                </a:solidFill>
                <a:effectLst>
                  <a:outerShdw blurRad="9525" dist="25400" dir="14640000" algn="tl" rotWithShape="0">
                    <a:schemeClr val="bg1">
                      <a:alpha val="30000"/>
                    </a:schemeClr>
                  </a:outerShdw>
                </a:effectLst>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None/>
            </a:pPr>
            <a:r>
              <a:rPr lang="en-US"/>
              <a:t>Click to edit Master text styles</a:t>
            </a:r>
          </a:p>
        </p:txBody>
      </p:sp>
      <p:sp>
        <p:nvSpPr>
          <p:cNvPr id="13" name="Content Placeholder 2">
            <a:extLst>
              <a:ext uri="{FF2B5EF4-FFF2-40B4-BE49-F238E27FC236}">
                <a16:creationId xmlns:a16="http://schemas.microsoft.com/office/drawing/2014/main" id="{E6FD0795-FE67-429D-95C6-FAE4DD433B8B}"/>
              </a:ext>
            </a:extLst>
          </p:cNvPr>
          <p:cNvSpPr>
            <a:spLocks noGrp="1"/>
          </p:cNvSpPr>
          <p:nvPr>
            <p:ph sz="half" idx="18" hasCustomPrompt="1"/>
          </p:nvPr>
        </p:nvSpPr>
        <p:spPr>
          <a:xfrm>
            <a:off x="913796" y="2632105"/>
            <a:ext cx="3300984" cy="3159095"/>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E07488B2-C856-4B80-8D60-05BF8CDB85F1}"/>
              </a:ext>
            </a:extLst>
          </p:cNvPr>
          <p:cNvSpPr>
            <a:spLocks noGrp="1"/>
          </p:cNvSpPr>
          <p:nvPr>
            <p:ph sz="half" idx="19" hasCustomPrompt="1"/>
          </p:nvPr>
        </p:nvSpPr>
        <p:spPr>
          <a:xfrm>
            <a:off x="4446711" y="2632105"/>
            <a:ext cx="3300984" cy="3159095"/>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B43A6EE3-A648-480F-9AFC-ED2FAEDAA74C}"/>
              </a:ext>
            </a:extLst>
          </p:cNvPr>
          <p:cNvSpPr>
            <a:spLocks noGrp="1"/>
          </p:cNvSpPr>
          <p:nvPr>
            <p:ph sz="half" idx="20" hasCustomPrompt="1"/>
          </p:nvPr>
        </p:nvSpPr>
        <p:spPr>
          <a:xfrm>
            <a:off x="7966572" y="2632105"/>
            <a:ext cx="3300984" cy="3159095"/>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2" name="Slide Number Placeholder 5">
            <a:extLst>
              <a:ext uri="{FF2B5EF4-FFF2-40B4-BE49-F238E27FC236}">
                <a16:creationId xmlns:a16="http://schemas.microsoft.com/office/drawing/2014/main" id="{36570C41-7C5C-4C8A-A854-8D81370C9089}"/>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757452E4-A9E4-4589-B6B3-57DAF9F82B63}" type="slidenum">
              <a:rPr lang="en-US" smtClean="0"/>
              <a:t>‹#›</a:t>
            </a:fld>
            <a:endParaRPr lang="en-US"/>
          </a:p>
        </p:txBody>
      </p:sp>
      <p:sp>
        <p:nvSpPr>
          <p:cNvPr id="17" name="Footer Placeholder 28">
            <a:extLst>
              <a:ext uri="{FF2B5EF4-FFF2-40B4-BE49-F238E27FC236}">
                <a16:creationId xmlns:a16="http://schemas.microsoft.com/office/drawing/2014/main" id="{AAF1AFF7-C1A3-43E4-9410-B0AE6593D793}"/>
              </a:ext>
            </a:extLst>
          </p:cNvPr>
          <p:cNvSpPr>
            <a:spLocks noGrp="1"/>
          </p:cNvSpPr>
          <p:nvPr>
            <p:ph type="ftr" sz="quarter" idx="21"/>
          </p:nvPr>
        </p:nvSpPr>
        <p:spPr>
          <a:xfrm>
            <a:off x="8308958" y="6385562"/>
            <a:ext cx="2958599" cy="365125"/>
          </a:xfrm>
          <a:prstGeom prst="rect">
            <a:avLst/>
          </a:prstGeom>
        </p:spPr>
        <p:txBody>
          <a:bodyPr/>
          <a:lstStyle/>
          <a:p>
            <a:r>
              <a:rPr lang="en-US"/>
              <a:t>©2025 by Ursa Health LLC. All rights reserved. Confidential and not for distribution.</a:t>
            </a:r>
          </a:p>
        </p:txBody>
      </p:sp>
    </p:spTree>
    <p:extLst>
      <p:ext uri="{BB962C8B-B14F-4D97-AF65-F5344CB8AC3E}">
        <p14:creationId xmlns:p14="http://schemas.microsoft.com/office/powerpoint/2010/main" val="3910405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9FEE19D6-1EE3-4AA8-AB0C-2C9E9D2BFE92}"/>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757452E4-A9E4-4589-B6B3-57DAF9F82B63}" type="slidenum">
              <a:rPr lang="en-US" smtClean="0"/>
              <a:t>‹#›</a:t>
            </a:fld>
            <a:endParaRPr lang="en-US"/>
          </a:p>
        </p:txBody>
      </p:sp>
      <p:sp>
        <p:nvSpPr>
          <p:cNvPr id="7" name="Footer Placeholder 28">
            <a:extLst>
              <a:ext uri="{FF2B5EF4-FFF2-40B4-BE49-F238E27FC236}">
                <a16:creationId xmlns:a16="http://schemas.microsoft.com/office/drawing/2014/main" id="{294D2C22-2A02-4D6A-9974-ED289DFE6928}"/>
              </a:ext>
            </a:extLst>
          </p:cNvPr>
          <p:cNvSpPr>
            <a:spLocks noGrp="1"/>
          </p:cNvSpPr>
          <p:nvPr>
            <p:ph type="ftr" sz="quarter" idx="3"/>
          </p:nvPr>
        </p:nvSpPr>
        <p:spPr>
          <a:xfrm>
            <a:off x="8308958" y="6385562"/>
            <a:ext cx="2958599" cy="365125"/>
          </a:xfrm>
          <a:prstGeom prst="rect">
            <a:avLst/>
          </a:prstGeom>
        </p:spPr>
        <p:txBody>
          <a:bodyPr/>
          <a:lstStyle/>
          <a:p>
            <a:r>
              <a:rPr lang="en-US"/>
              <a:t>©2025 by Ursa Health LLC. All rights reserved. Confidential and not for distribution.</a:t>
            </a:r>
          </a:p>
        </p:txBody>
      </p:sp>
    </p:spTree>
    <p:extLst>
      <p:ext uri="{BB962C8B-B14F-4D97-AF65-F5344CB8AC3E}">
        <p14:creationId xmlns:p14="http://schemas.microsoft.com/office/powerpoint/2010/main" val="1742328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1F19EE4-A196-4809-944C-2D84221EE155}"/>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757452E4-A9E4-4589-B6B3-57DAF9F82B63}" type="slidenum">
              <a:rPr lang="en-US" smtClean="0"/>
              <a:t>‹#›</a:t>
            </a:fld>
            <a:endParaRPr lang="en-US"/>
          </a:p>
        </p:txBody>
      </p:sp>
      <p:sp>
        <p:nvSpPr>
          <p:cNvPr id="6" name="Footer Placeholder 28">
            <a:extLst>
              <a:ext uri="{FF2B5EF4-FFF2-40B4-BE49-F238E27FC236}">
                <a16:creationId xmlns:a16="http://schemas.microsoft.com/office/drawing/2014/main" id="{1F720700-9120-4DC3-8D73-DF991E7EC8E3}"/>
              </a:ext>
            </a:extLst>
          </p:cNvPr>
          <p:cNvSpPr>
            <a:spLocks noGrp="1"/>
          </p:cNvSpPr>
          <p:nvPr>
            <p:ph type="ftr" sz="quarter" idx="3"/>
          </p:nvPr>
        </p:nvSpPr>
        <p:spPr>
          <a:xfrm>
            <a:off x="8308958" y="6385562"/>
            <a:ext cx="2958599" cy="365125"/>
          </a:xfrm>
          <a:prstGeom prst="rect">
            <a:avLst/>
          </a:prstGeom>
        </p:spPr>
        <p:txBody>
          <a:bodyPr/>
          <a:lstStyle/>
          <a:p>
            <a:r>
              <a:rPr lang="en-US"/>
              <a:t>©2025 by Ursa Health LLC. All rights reserved. Confidential and not for distribution.</a:t>
            </a:r>
          </a:p>
        </p:txBody>
      </p:sp>
    </p:spTree>
    <p:extLst>
      <p:ext uri="{BB962C8B-B14F-4D97-AF65-F5344CB8AC3E}">
        <p14:creationId xmlns:p14="http://schemas.microsoft.com/office/powerpoint/2010/main" val="345667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E3CC7C-42F6-415C-BB0B-1E05D2C8C09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913795" y="1761067"/>
            <a:ext cx="10353762" cy="1828813"/>
          </a:xfrm>
        </p:spPr>
        <p:txBody>
          <a:bodyPr anchor="b"/>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13795" y="3763439"/>
            <a:ext cx="10353762" cy="1333494"/>
          </a:xfrm>
        </p:spPr>
        <p:txBody>
          <a:bodyPr anchor="t"/>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24612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meline ">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8" name="Freeform 3">
            <a:extLst>
              <a:ext uri="{FF2B5EF4-FFF2-40B4-BE49-F238E27FC236}">
                <a16:creationId xmlns:a16="http://schemas.microsoft.com/office/drawing/2014/main" id="{47A6A4B9-9412-B0FC-929F-BDE81EB9B795}"/>
              </a:ext>
              <a:ext uri="{C183D7F6-B498-43B3-948B-1728B52AA6E4}">
                <adec:decorative xmlns:adec="http://schemas.microsoft.com/office/drawing/2017/decorative" val="1"/>
              </a:ext>
            </a:extLst>
          </p:cNvPr>
          <p:cNvSpPr/>
          <p:nvPr userDrawn="1"/>
        </p:nvSpPr>
        <p:spPr>
          <a:xfrm>
            <a:off x="1928" y="3442"/>
            <a:ext cx="4572900" cy="3427983"/>
          </a:xfrm>
          <a:custGeom>
            <a:avLst/>
            <a:gdLst>
              <a:gd name="connsiteX0" fmla="*/ 0 w 4572900"/>
              <a:gd name="connsiteY0" fmla="*/ 0 h 3427983"/>
              <a:gd name="connsiteX1" fmla="*/ 4425736 w 4572900"/>
              <a:gd name="connsiteY1" fmla="*/ 0 h 3427983"/>
              <a:gd name="connsiteX2" fmla="*/ 4457077 w 4572900"/>
              <a:gd name="connsiteY2" fmla="*/ 85631 h 3427983"/>
              <a:gd name="connsiteX3" fmla="*/ 4572900 w 4572900"/>
              <a:gd name="connsiteY3" fmla="*/ 851730 h 3427983"/>
              <a:gd name="connsiteX4" fmla="*/ 1996647 w 4572900"/>
              <a:gd name="connsiteY4" fmla="*/ 3427983 h 3427983"/>
              <a:gd name="connsiteX5" fmla="*/ 8685 w 4572900"/>
              <a:gd name="connsiteY5" fmla="*/ 2490466 h 3427983"/>
              <a:gd name="connsiteX6" fmla="*/ 0 w 4572900"/>
              <a:gd name="connsiteY6" fmla="*/ 2478852 h 34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900" h="3427983">
                <a:moveTo>
                  <a:pt x="0" y="0"/>
                </a:moveTo>
                <a:lnTo>
                  <a:pt x="4425736" y="0"/>
                </a:lnTo>
                <a:lnTo>
                  <a:pt x="4457077" y="85631"/>
                </a:lnTo>
                <a:cubicBezTo>
                  <a:pt x="4532350" y="327642"/>
                  <a:pt x="4572900" y="584950"/>
                  <a:pt x="4572900" y="851730"/>
                </a:cubicBezTo>
                <a:cubicBezTo>
                  <a:pt x="4572900" y="2274555"/>
                  <a:pt x="3419472" y="3427983"/>
                  <a:pt x="1996647" y="3427983"/>
                </a:cubicBezTo>
                <a:cubicBezTo>
                  <a:pt x="1196308" y="3427983"/>
                  <a:pt x="481208" y="3063031"/>
                  <a:pt x="8685" y="2490466"/>
                </a:cubicBezTo>
                <a:lnTo>
                  <a:pt x="0" y="2478852"/>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4">
            <a:extLst>
              <a:ext uri="{FF2B5EF4-FFF2-40B4-BE49-F238E27FC236}">
                <a16:creationId xmlns:a16="http://schemas.microsoft.com/office/drawing/2014/main" id="{FB9DF07C-CF60-D70B-0A42-BE8DE7337B6E}"/>
              </a:ext>
              <a:ext uri="{C183D7F6-B498-43B3-948B-1728B52AA6E4}">
                <adec:decorative xmlns:adec="http://schemas.microsoft.com/office/drawing/2017/decorative" val="1"/>
              </a:ext>
            </a:extLst>
          </p:cNvPr>
          <p:cNvSpPr/>
          <p:nvPr userDrawn="1"/>
        </p:nvSpPr>
        <p:spPr>
          <a:xfrm>
            <a:off x="4733804" y="4426661"/>
            <a:ext cx="5138066" cy="2433268"/>
          </a:xfrm>
          <a:custGeom>
            <a:avLst/>
            <a:gdLst>
              <a:gd name="connsiteX0" fmla="*/ 2569033 w 5138066"/>
              <a:gd name="connsiteY0" fmla="*/ 0 h 2433268"/>
              <a:gd name="connsiteX1" fmla="*/ 5131985 w 5138066"/>
              <a:gd name="connsiteY1" fmla="*/ 2312846 h 2433268"/>
              <a:gd name="connsiteX2" fmla="*/ 5138066 w 5138066"/>
              <a:gd name="connsiteY2" fmla="*/ 2433268 h 2433268"/>
              <a:gd name="connsiteX3" fmla="*/ 0 w 5138066"/>
              <a:gd name="connsiteY3" fmla="*/ 2433268 h 2433268"/>
              <a:gd name="connsiteX4" fmla="*/ 6081 w 5138066"/>
              <a:gd name="connsiteY4" fmla="*/ 2312846 h 2433268"/>
              <a:gd name="connsiteX5" fmla="*/ 2569033 w 5138066"/>
              <a:gd name="connsiteY5" fmla="*/ 0 h 243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8066" h="2433268">
                <a:moveTo>
                  <a:pt x="2569033" y="0"/>
                </a:moveTo>
                <a:cubicBezTo>
                  <a:pt x="3902931" y="0"/>
                  <a:pt x="5000055" y="1013756"/>
                  <a:pt x="5131985" y="2312846"/>
                </a:cubicBezTo>
                <a:lnTo>
                  <a:pt x="5138066" y="2433268"/>
                </a:lnTo>
                <a:lnTo>
                  <a:pt x="0" y="2433268"/>
                </a:lnTo>
                <a:lnTo>
                  <a:pt x="6081" y="2312846"/>
                </a:lnTo>
                <a:cubicBezTo>
                  <a:pt x="138011" y="1013756"/>
                  <a:pt x="1235135" y="0"/>
                  <a:pt x="2569033"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5">
            <a:extLst>
              <a:ext uri="{FF2B5EF4-FFF2-40B4-BE49-F238E27FC236}">
                <a16:creationId xmlns:a16="http://schemas.microsoft.com/office/drawing/2014/main" id="{4CA86501-7974-AB05-934D-21269AA92975}"/>
              </a:ext>
              <a:ext uri="{C183D7F6-B498-43B3-948B-1728B52AA6E4}">
                <adec:decorative xmlns:adec="http://schemas.microsoft.com/office/drawing/2017/decorative" val="1"/>
              </a:ext>
            </a:extLst>
          </p:cNvPr>
          <p:cNvSpPr/>
          <p:nvPr userDrawn="1"/>
        </p:nvSpPr>
        <p:spPr>
          <a:xfrm>
            <a:off x="9575232" y="3442"/>
            <a:ext cx="2614863" cy="4286232"/>
          </a:xfrm>
          <a:custGeom>
            <a:avLst/>
            <a:gdLst>
              <a:gd name="connsiteX0" fmla="*/ 653041 w 2614863"/>
              <a:gd name="connsiteY0" fmla="*/ 0 h 4286232"/>
              <a:gd name="connsiteX1" fmla="*/ 2614863 w 2614863"/>
              <a:gd name="connsiteY1" fmla="*/ 0 h 4286232"/>
              <a:gd name="connsiteX2" fmla="*/ 2614863 w 2614863"/>
              <a:gd name="connsiteY2" fmla="*/ 4284283 h 4286232"/>
              <a:gd name="connsiteX3" fmla="*/ 2576253 w 2614863"/>
              <a:gd name="connsiteY3" fmla="*/ 4286232 h 4286232"/>
              <a:gd name="connsiteX4" fmla="*/ 0 w 2614863"/>
              <a:gd name="connsiteY4" fmla="*/ 1709979 h 4286232"/>
              <a:gd name="connsiteX5" fmla="*/ 588291 w 2614863"/>
              <a:gd name="connsiteY5" fmla="*/ 71243 h 428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4863" h="4286232">
                <a:moveTo>
                  <a:pt x="653041" y="0"/>
                </a:moveTo>
                <a:lnTo>
                  <a:pt x="2614863" y="0"/>
                </a:lnTo>
                <a:lnTo>
                  <a:pt x="2614863" y="4284283"/>
                </a:lnTo>
                <a:lnTo>
                  <a:pt x="2576253" y="4286232"/>
                </a:lnTo>
                <a:cubicBezTo>
                  <a:pt x="1153428" y="4286232"/>
                  <a:pt x="0" y="3132804"/>
                  <a:pt x="0" y="1709979"/>
                </a:cubicBezTo>
                <a:cubicBezTo>
                  <a:pt x="0" y="1087493"/>
                  <a:pt x="220774" y="516571"/>
                  <a:pt x="588291" y="71243"/>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9DAA810-4EEC-4D0F-B163-DFC963816F74}"/>
              </a:ext>
            </a:extLst>
          </p:cNvPr>
          <p:cNvSpPr>
            <a:spLocks noGrp="1"/>
          </p:cNvSpPr>
          <p:nvPr>
            <p:ph type="title" hasCustomPrompt="1"/>
          </p:nvPr>
        </p:nvSpPr>
        <p:spPr>
          <a:xfrm>
            <a:off x="458634" y="503024"/>
            <a:ext cx="2788496" cy="1109784"/>
          </a:xfrm>
        </p:spPr>
        <p:txBody>
          <a:bodyPr>
            <a:normAutofit/>
          </a:bodyPr>
          <a:lstStyle>
            <a:lvl1pPr>
              <a:lnSpc>
                <a:spcPct val="80000"/>
              </a:lnSpc>
              <a:defRPr sz="4000" b="1" cap="all" baseline="0">
                <a:solidFill>
                  <a:schemeClr val="accent1"/>
                </a:solidFill>
              </a:defRPr>
            </a:lvl1pPr>
          </a:lstStyle>
          <a:p>
            <a:r>
              <a:rPr lang="en-US" noProof="0"/>
              <a:t>Add title here</a:t>
            </a:r>
          </a:p>
        </p:txBody>
      </p:sp>
      <p:cxnSp>
        <p:nvCxnSpPr>
          <p:cNvPr id="11" name="Straight Connector 10">
            <a:extLst>
              <a:ext uri="{FF2B5EF4-FFF2-40B4-BE49-F238E27FC236}">
                <a16:creationId xmlns:a16="http://schemas.microsoft.com/office/drawing/2014/main" id="{BDAAA5D2-0BED-17FA-6159-54A6A9499D1C}"/>
              </a:ext>
              <a:ext uri="{C183D7F6-B498-43B3-948B-1728B52AA6E4}">
                <adec:decorative xmlns:adec="http://schemas.microsoft.com/office/drawing/2017/decorative" val="1"/>
              </a:ext>
            </a:extLst>
          </p:cNvPr>
          <p:cNvCxnSpPr/>
          <p:nvPr userDrawn="1"/>
        </p:nvCxnSpPr>
        <p:spPr>
          <a:xfrm>
            <a:off x="458634" y="1612808"/>
            <a:ext cx="2018236" cy="0"/>
          </a:xfrm>
          <a:prstGeom prst="line">
            <a:avLst/>
          </a:prstGeom>
          <a:ln w="952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xt Placeholder 60">
            <a:extLst>
              <a:ext uri="{FF2B5EF4-FFF2-40B4-BE49-F238E27FC236}">
                <a16:creationId xmlns:a16="http://schemas.microsoft.com/office/drawing/2014/main" id="{FEE6F20B-1B89-F8DE-3BCF-20345CF73B6C}"/>
              </a:ext>
            </a:extLst>
          </p:cNvPr>
          <p:cNvSpPr>
            <a:spLocks noGrp="1"/>
          </p:cNvSpPr>
          <p:nvPr>
            <p:ph type="body" sz="quarter" idx="55" hasCustomPrompt="1"/>
          </p:nvPr>
        </p:nvSpPr>
        <p:spPr>
          <a:xfrm>
            <a:off x="940323" y="2143790"/>
            <a:ext cx="945874" cy="1467063"/>
          </a:xfrm>
        </p:spPr>
        <p:txBody>
          <a:bodyPr>
            <a:normAutofit/>
          </a:bodyPr>
          <a:lstStyle>
            <a:lvl1pPr marL="0" indent="0" algn="ctr">
              <a:buNone/>
              <a:defRPr sz="10000" baseline="0">
                <a:ln w="22225">
                  <a:solidFill>
                    <a:schemeClr val="accent3">
                      <a:lumMod val="75000"/>
                    </a:schemeClr>
                  </a:solidFill>
                </a:ln>
                <a:noFill/>
                <a:latin typeface="+mj-lt"/>
              </a:defRPr>
            </a:lvl1pPr>
          </a:lstStyle>
          <a:p>
            <a:pPr lvl="0"/>
            <a:r>
              <a:rPr lang="en-US"/>
              <a:t>#</a:t>
            </a:r>
          </a:p>
        </p:txBody>
      </p:sp>
      <p:sp>
        <p:nvSpPr>
          <p:cNvPr id="13" name="Text Placeholder 12">
            <a:extLst>
              <a:ext uri="{FF2B5EF4-FFF2-40B4-BE49-F238E27FC236}">
                <a16:creationId xmlns:a16="http://schemas.microsoft.com/office/drawing/2014/main" id="{786AD541-7E37-857F-E32A-38FC6E42F62C}"/>
              </a:ext>
            </a:extLst>
          </p:cNvPr>
          <p:cNvSpPr>
            <a:spLocks noGrp="1"/>
          </p:cNvSpPr>
          <p:nvPr>
            <p:ph type="body" sz="quarter" idx="10" hasCustomPrompt="1"/>
          </p:nvPr>
        </p:nvSpPr>
        <p:spPr>
          <a:xfrm>
            <a:off x="2134576" y="2194798"/>
            <a:ext cx="1360464" cy="309642"/>
          </a:xfrm>
        </p:spPr>
        <p:txBody>
          <a:bodyPr>
            <a:noAutofit/>
          </a:bodyPr>
          <a:lstStyle>
            <a:lvl1pPr marL="0" indent="0">
              <a:buNone/>
              <a:defRPr sz="1800" u="sng">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title </a:t>
            </a:r>
            <a:endParaRPr lang="en-US"/>
          </a:p>
        </p:txBody>
      </p:sp>
      <p:sp>
        <p:nvSpPr>
          <p:cNvPr id="22" name="Text Placeholder 21">
            <a:extLst>
              <a:ext uri="{FF2B5EF4-FFF2-40B4-BE49-F238E27FC236}">
                <a16:creationId xmlns:a16="http://schemas.microsoft.com/office/drawing/2014/main" id="{3AD4FF68-5285-9A1F-7FB2-4C620AC37C60}"/>
              </a:ext>
            </a:extLst>
          </p:cNvPr>
          <p:cNvSpPr>
            <a:spLocks noGrp="1"/>
          </p:cNvSpPr>
          <p:nvPr>
            <p:ph type="body" sz="quarter" idx="18" hasCustomPrompt="1"/>
          </p:nvPr>
        </p:nvSpPr>
        <p:spPr>
          <a:xfrm>
            <a:off x="2134576" y="2473959"/>
            <a:ext cx="1360463" cy="497841"/>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Add text here</a:t>
            </a:r>
          </a:p>
        </p:txBody>
      </p:sp>
      <p:sp>
        <p:nvSpPr>
          <p:cNvPr id="23" name="Text Placeholder 21">
            <a:extLst>
              <a:ext uri="{FF2B5EF4-FFF2-40B4-BE49-F238E27FC236}">
                <a16:creationId xmlns:a16="http://schemas.microsoft.com/office/drawing/2014/main" id="{90D68A13-2F01-76F6-B464-ABDD502970B8}"/>
              </a:ext>
            </a:extLst>
          </p:cNvPr>
          <p:cNvSpPr>
            <a:spLocks noGrp="1"/>
          </p:cNvSpPr>
          <p:nvPr>
            <p:ph type="body" sz="quarter" idx="19" hasCustomPrompt="1"/>
          </p:nvPr>
        </p:nvSpPr>
        <p:spPr>
          <a:xfrm>
            <a:off x="2134577" y="3023182"/>
            <a:ext cx="946444" cy="257438"/>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Add text here</a:t>
            </a:r>
          </a:p>
        </p:txBody>
      </p:sp>
      <p:sp>
        <p:nvSpPr>
          <p:cNvPr id="33" name="Text Placeholder 21">
            <a:extLst>
              <a:ext uri="{FF2B5EF4-FFF2-40B4-BE49-F238E27FC236}">
                <a16:creationId xmlns:a16="http://schemas.microsoft.com/office/drawing/2014/main" id="{997C6A96-53C2-344E-D0A1-73C8B1AA4ECA}"/>
              </a:ext>
            </a:extLst>
          </p:cNvPr>
          <p:cNvSpPr>
            <a:spLocks noGrp="1"/>
          </p:cNvSpPr>
          <p:nvPr>
            <p:ph type="body" sz="quarter" idx="29" hasCustomPrompt="1"/>
          </p:nvPr>
        </p:nvSpPr>
        <p:spPr>
          <a:xfrm>
            <a:off x="383074" y="3891162"/>
            <a:ext cx="536326" cy="618749"/>
          </a:xfrm>
        </p:spPr>
        <p:txBody>
          <a:bodyPr>
            <a:noAutofit/>
          </a:bodyPr>
          <a:lstStyle>
            <a:lvl1pPr marL="0" indent="0" algn="ctr">
              <a:lnSpc>
                <a:spcPct val="100000"/>
              </a:lnSpc>
              <a:spcBef>
                <a:spcPts val="0"/>
              </a:spcBef>
              <a:spcAft>
                <a:spcPts val="0"/>
              </a:spcAft>
              <a:buNone/>
              <a:defRPr sz="2000" b="1">
                <a:solidFill>
                  <a:schemeClr val="accent3">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0000</a:t>
            </a:r>
          </a:p>
        </p:txBody>
      </p:sp>
      <p:sp>
        <p:nvSpPr>
          <p:cNvPr id="29" name="Text Placeholder 21">
            <a:extLst>
              <a:ext uri="{FF2B5EF4-FFF2-40B4-BE49-F238E27FC236}">
                <a16:creationId xmlns:a16="http://schemas.microsoft.com/office/drawing/2014/main" id="{3D74D8F9-9631-AF81-6078-CE399C4E110D}"/>
              </a:ext>
            </a:extLst>
          </p:cNvPr>
          <p:cNvSpPr>
            <a:spLocks noGrp="1"/>
          </p:cNvSpPr>
          <p:nvPr>
            <p:ph type="body" sz="quarter" idx="25" hasCustomPrompt="1"/>
          </p:nvPr>
        </p:nvSpPr>
        <p:spPr>
          <a:xfrm>
            <a:off x="936912" y="4074295"/>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sp>
        <p:nvSpPr>
          <p:cNvPr id="30" name="Text Placeholder 21">
            <a:extLst>
              <a:ext uri="{FF2B5EF4-FFF2-40B4-BE49-F238E27FC236}">
                <a16:creationId xmlns:a16="http://schemas.microsoft.com/office/drawing/2014/main" id="{4D5197C3-BABD-3DD6-4F47-013942B77109}"/>
              </a:ext>
            </a:extLst>
          </p:cNvPr>
          <p:cNvSpPr>
            <a:spLocks noGrp="1"/>
          </p:cNvSpPr>
          <p:nvPr>
            <p:ph type="body" sz="quarter" idx="26" hasCustomPrompt="1"/>
          </p:nvPr>
        </p:nvSpPr>
        <p:spPr>
          <a:xfrm>
            <a:off x="1585603" y="4074295"/>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sp>
        <p:nvSpPr>
          <p:cNvPr id="31" name="Text Placeholder 21">
            <a:extLst>
              <a:ext uri="{FF2B5EF4-FFF2-40B4-BE49-F238E27FC236}">
                <a16:creationId xmlns:a16="http://schemas.microsoft.com/office/drawing/2014/main" id="{0CEF479F-C719-73F2-D85C-EB4F3B1B12E8}"/>
              </a:ext>
            </a:extLst>
          </p:cNvPr>
          <p:cNvSpPr>
            <a:spLocks noGrp="1"/>
          </p:cNvSpPr>
          <p:nvPr>
            <p:ph type="body" sz="quarter" idx="27" hasCustomPrompt="1"/>
          </p:nvPr>
        </p:nvSpPr>
        <p:spPr>
          <a:xfrm>
            <a:off x="2269806" y="4074295"/>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sp>
        <p:nvSpPr>
          <p:cNvPr id="32" name="Text Placeholder 21">
            <a:extLst>
              <a:ext uri="{FF2B5EF4-FFF2-40B4-BE49-F238E27FC236}">
                <a16:creationId xmlns:a16="http://schemas.microsoft.com/office/drawing/2014/main" id="{DE321B33-1A48-7B6A-8897-EF4C52327F2F}"/>
              </a:ext>
            </a:extLst>
          </p:cNvPr>
          <p:cNvSpPr>
            <a:spLocks noGrp="1"/>
          </p:cNvSpPr>
          <p:nvPr>
            <p:ph type="body" sz="quarter" idx="28" hasCustomPrompt="1"/>
          </p:nvPr>
        </p:nvSpPr>
        <p:spPr>
          <a:xfrm>
            <a:off x="2954010" y="4074295"/>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sp>
        <p:nvSpPr>
          <p:cNvPr id="61" name="Text Placeholder 60">
            <a:extLst>
              <a:ext uri="{FF2B5EF4-FFF2-40B4-BE49-F238E27FC236}">
                <a16:creationId xmlns:a16="http://schemas.microsoft.com/office/drawing/2014/main" id="{2082A355-0BD8-34F3-F265-B63D5FF120EF}"/>
              </a:ext>
            </a:extLst>
          </p:cNvPr>
          <p:cNvSpPr>
            <a:spLocks noGrp="1"/>
          </p:cNvSpPr>
          <p:nvPr>
            <p:ph type="body" sz="quarter" idx="54" hasCustomPrompt="1"/>
          </p:nvPr>
        </p:nvSpPr>
        <p:spPr>
          <a:xfrm>
            <a:off x="859469" y="4953953"/>
            <a:ext cx="961252" cy="1467063"/>
          </a:xfrm>
        </p:spPr>
        <p:txBody>
          <a:bodyPr>
            <a:normAutofit/>
          </a:bodyPr>
          <a:lstStyle>
            <a:lvl1pPr marL="0" indent="0" algn="ctr">
              <a:buNone/>
              <a:defRPr sz="10000" baseline="0">
                <a:ln w="22225">
                  <a:solidFill>
                    <a:schemeClr val="accent3">
                      <a:lumMod val="75000"/>
                    </a:schemeClr>
                  </a:solidFill>
                </a:ln>
                <a:noFill/>
                <a:latin typeface="+mj-lt"/>
              </a:defRPr>
            </a:lvl1pPr>
          </a:lstStyle>
          <a:p>
            <a:pPr lvl="0"/>
            <a:r>
              <a:rPr lang="en-US"/>
              <a:t>#</a:t>
            </a:r>
          </a:p>
        </p:txBody>
      </p:sp>
      <p:sp>
        <p:nvSpPr>
          <p:cNvPr id="15" name="Text Placeholder 12">
            <a:extLst>
              <a:ext uri="{FF2B5EF4-FFF2-40B4-BE49-F238E27FC236}">
                <a16:creationId xmlns:a16="http://schemas.microsoft.com/office/drawing/2014/main" id="{C3007AC2-1FBC-A035-C89E-E616AFB3E5D8}"/>
              </a:ext>
            </a:extLst>
          </p:cNvPr>
          <p:cNvSpPr>
            <a:spLocks noGrp="1"/>
          </p:cNvSpPr>
          <p:nvPr>
            <p:ph type="body" sz="quarter" idx="12" hasCustomPrompt="1"/>
          </p:nvPr>
        </p:nvSpPr>
        <p:spPr>
          <a:xfrm>
            <a:off x="1830563" y="4608680"/>
            <a:ext cx="1436887" cy="338084"/>
          </a:xfrm>
        </p:spPr>
        <p:txBody>
          <a:bodyPr>
            <a:noAutofit/>
          </a:bodyPr>
          <a:lstStyle>
            <a:lvl1pPr marL="0" indent="0">
              <a:buNone/>
              <a:defRPr sz="1800" u="sng">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title </a:t>
            </a:r>
            <a:endParaRPr lang="en-US"/>
          </a:p>
        </p:txBody>
      </p:sp>
      <p:sp>
        <p:nvSpPr>
          <p:cNvPr id="46" name="Text Placeholder 21">
            <a:extLst>
              <a:ext uri="{FF2B5EF4-FFF2-40B4-BE49-F238E27FC236}">
                <a16:creationId xmlns:a16="http://schemas.microsoft.com/office/drawing/2014/main" id="{7CA08CA3-5BA2-9BD7-AAE1-36624309089B}"/>
              </a:ext>
            </a:extLst>
          </p:cNvPr>
          <p:cNvSpPr>
            <a:spLocks noGrp="1"/>
          </p:cNvSpPr>
          <p:nvPr>
            <p:ph type="body" sz="quarter" idx="42" hasCustomPrompt="1"/>
          </p:nvPr>
        </p:nvSpPr>
        <p:spPr>
          <a:xfrm>
            <a:off x="1831086" y="4887501"/>
            <a:ext cx="1360463" cy="543557"/>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Add text here</a:t>
            </a:r>
          </a:p>
        </p:txBody>
      </p:sp>
      <p:sp>
        <p:nvSpPr>
          <p:cNvPr id="47" name="Text Placeholder 21">
            <a:extLst>
              <a:ext uri="{FF2B5EF4-FFF2-40B4-BE49-F238E27FC236}">
                <a16:creationId xmlns:a16="http://schemas.microsoft.com/office/drawing/2014/main" id="{9C2F1B3A-52A1-09F0-D98C-3F4A0D9D266D}"/>
              </a:ext>
            </a:extLst>
          </p:cNvPr>
          <p:cNvSpPr>
            <a:spLocks noGrp="1"/>
          </p:cNvSpPr>
          <p:nvPr>
            <p:ph type="body" sz="quarter" idx="43" hasCustomPrompt="1"/>
          </p:nvPr>
        </p:nvSpPr>
        <p:spPr>
          <a:xfrm>
            <a:off x="1831087" y="5441804"/>
            <a:ext cx="946444" cy="257438"/>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Add text here</a:t>
            </a:r>
          </a:p>
        </p:txBody>
      </p:sp>
      <p:sp>
        <p:nvSpPr>
          <p:cNvPr id="64" name="Text Placeholder 60">
            <a:extLst>
              <a:ext uri="{FF2B5EF4-FFF2-40B4-BE49-F238E27FC236}">
                <a16:creationId xmlns:a16="http://schemas.microsoft.com/office/drawing/2014/main" id="{6CD7BD10-1A85-50C0-28AC-BA30C954C0EB}"/>
              </a:ext>
            </a:extLst>
          </p:cNvPr>
          <p:cNvSpPr>
            <a:spLocks noGrp="1"/>
          </p:cNvSpPr>
          <p:nvPr>
            <p:ph type="body" sz="quarter" idx="57" hasCustomPrompt="1"/>
          </p:nvPr>
        </p:nvSpPr>
        <p:spPr>
          <a:xfrm>
            <a:off x="4027699" y="592767"/>
            <a:ext cx="960509" cy="1467063"/>
          </a:xfrm>
        </p:spPr>
        <p:txBody>
          <a:bodyPr>
            <a:normAutofit/>
          </a:bodyPr>
          <a:lstStyle>
            <a:lvl1pPr marL="0" indent="0" algn="ctr">
              <a:buNone/>
              <a:defRPr sz="10000" baseline="0">
                <a:ln w="22225">
                  <a:solidFill>
                    <a:schemeClr val="accent3">
                      <a:lumMod val="75000"/>
                    </a:schemeClr>
                  </a:solidFill>
                </a:ln>
                <a:noFill/>
                <a:latin typeface="+mj-lt"/>
              </a:defRPr>
            </a:lvl1pPr>
          </a:lstStyle>
          <a:p>
            <a:pPr lvl="0"/>
            <a:r>
              <a:rPr lang="en-US"/>
              <a:t>#</a:t>
            </a:r>
          </a:p>
        </p:txBody>
      </p:sp>
      <p:sp>
        <p:nvSpPr>
          <p:cNvPr id="14" name="Text Placeholder 12">
            <a:extLst>
              <a:ext uri="{FF2B5EF4-FFF2-40B4-BE49-F238E27FC236}">
                <a16:creationId xmlns:a16="http://schemas.microsoft.com/office/drawing/2014/main" id="{8EA69B88-49C0-9EF1-B1E9-76850AE8F387}"/>
              </a:ext>
            </a:extLst>
          </p:cNvPr>
          <p:cNvSpPr>
            <a:spLocks noGrp="1"/>
          </p:cNvSpPr>
          <p:nvPr>
            <p:ph type="body" sz="quarter" idx="11" hasCustomPrompt="1"/>
          </p:nvPr>
        </p:nvSpPr>
        <p:spPr>
          <a:xfrm>
            <a:off x="5262617" y="1057894"/>
            <a:ext cx="1436887" cy="338084"/>
          </a:xfrm>
        </p:spPr>
        <p:txBody>
          <a:bodyPr>
            <a:noAutofit/>
          </a:bodyPr>
          <a:lstStyle>
            <a:lvl1pPr marL="0" indent="0">
              <a:buNone/>
              <a:defRPr sz="1800" u="sng">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title </a:t>
            </a:r>
            <a:endParaRPr lang="en-US"/>
          </a:p>
        </p:txBody>
      </p:sp>
      <p:sp>
        <p:nvSpPr>
          <p:cNvPr id="44" name="Text Placeholder 21">
            <a:extLst>
              <a:ext uri="{FF2B5EF4-FFF2-40B4-BE49-F238E27FC236}">
                <a16:creationId xmlns:a16="http://schemas.microsoft.com/office/drawing/2014/main" id="{4B9AA8E3-B4B5-26C1-7029-5F1151ECBDC8}"/>
              </a:ext>
            </a:extLst>
          </p:cNvPr>
          <p:cNvSpPr>
            <a:spLocks noGrp="1"/>
          </p:cNvSpPr>
          <p:nvPr>
            <p:ph type="body" sz="quarter" idx="40" hasCustomPrompt="1"/>
          </p:nvPr>
        </p:nvSpPr>
        <p:spPr>
          <a:xfrm>
            <a:off x="5262324" y="1342209"/>
            <a:ext cx="1360463" cy="543557"/>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Add text here</a:t>
            </a:r>
          </a:p>
        </p:txBody>
      </p:sp>
      <p:sp>
        <p:nvSpPr>
          <p:cNvPr id="45" name="Text Placeholder 21">
            <a:extLst>
              <a:ext uri="{FF2B5EF4-FFF2-40B4-BE49-F238E27FC236}">
                <a16:creationId xmlns:a16="http://schemas.microsoft.com/office/drawing/2014/main" id="{71607BDA-7CB9-C4E6-63CB-F1F1027872A2}"/>
              </a:ext>
            </a:extLst>
          </p:cNvPr>
          <p:cNvSpPr>
            <a:spLocks noGrp="1"/>
          </p:cNvSpPr>
          <p:nvPr>
            <p:ph type="body" sz="quarter" idx="41" hasCustomPrompt="1"/>
          </p:nvPr>
        </p:nvSpPr>
        <p:spPr>
          <a:xfrm>
            <a:off x="5262325" y="1896512"/>
            <a:ext cx="946444" cy="257438"/>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Add text here</a:t>
            </a:r>
          </a:p>
        </p:txBody>
      </p:sp>
      <p:sp>
        <p:nvSpPr>
          <p:cNvPr id="28" name="Text Placeholder 21">
            <a:extLst>
              <a:ext uri="{FF2B5EF4-FFF2-40B4-BE49-F238E27FC236}">
                <a16:creationId xmlns:a16="http://schemas.microsoft.com/office/drawing/2014/main" id="{47A00175-A958-C5A2-12FC-D5D52BCCDB65}"/>
              </a:ext>
            </a:extLst>
          </p:cNvPr>
          <p:cNvSpPr>
            <a:spLocks noGrp="1"/>
          </p:cNvSpPr>
          <p:nvPr>
            <p:ph type="body" sz="quarter" idx="24" hasCustomPrompt="1"/>
          </p:nvPr>
        </p:nvSpPr>
        <p:spPr>
          <a:xfrm>
            <a:off x="3114851" y="3022929"/>
            <a:ext cx="536326" cy="618749"/>
          </a:xfrm>
        </p:spPr>
        <p:txBody>
          <a:bodyPr>
            <a:noAutofit/>
          </a:bodyPr>
          <a:lstStyle>
            <a:lvl1pPr marL="0" indent="0" algn="ctr">
              <a:lnSpc>
                <a:spcPct val="100000"/>
              </a:lnSpc>
              <a:spcBef>
                <a:spcPts val="0"/>
              </a:spcBef>
              <a:spcAft>
                <a:spcPts val="0"/>
              </a:spcAft>
              <a:buNone/>
              <a:defRPr sz="2000" b="1">
                <a:solidFill>
                  <a:schemeClr val="accent3">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0000</a:t>
            </a:r>
          </a:p>
        </p:txBody>
      </p:sp>
      <p:sp>
        <p:nvSpPr>
          <p:cNvPr id="24" name="Text Placeholder 21">
            <a:extLst>
              <a:ext uri="{FF2B5EF4-FFF2-40B4-BE49-F238E27FC236}">
                <a16:creationId xmlns:a16="http://schemas.microsoft.com/office/drawing/2014/main" id="{73B7BCCF-5ACC-85DE-9E50-47BA27E46767}"/>
              </a:ext>
            </a:extLst>
          </p:cNvPr>
          <p:cNvSpPr>
            <a:spLocks noGrp="1"/>
          </p:cNvSpPr>
          <p:nvPr>
            <p:ph type="body" sz="quarter" idx="20" hasCustomPrompt="1"/>
          </p:nvPr>
        </p:nvSpPr>
        <p:spPr>
          <a:xfrm>
            <a:off x="3668689" y="3206062"/>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sp>
        <p:nvSpPr>
          <p:cNvPr id="25" name="Text Placeholder 21">
            <a:extLst>
              <a:ext uri="{FF2B5EF4-FFF2-40B4-BE49-F238E27FC236}">
                <a16:creationId xmlns:a16="http://schemas.microsoft.com/office/drawing/2014/main" id="{E835D560-893E-53BF-50DD-AEAFAE3E524E}"/>
              </a:ext>
            </a:extLst>
          </p:cNvPr>
          <p:cNvSpPr>
            <a:spLocks noGrp="1"/>
          </p:cNvSpPr>
          <p:nvPr>
            <p:ph type="body" sz="quarter" idx="21" hasCustomPrompt="1"/>
          </p:nvPr>
        </p:nvSpPr>
        <p:spPr>
          <a:xfrm>
            <a:off x="4317380" y="3206062"/>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sp>
        <p:nvSpPr>
          <p:cNvPr id="26" name="Text Placeholder 21">
            <a:extLst>
              <a:ext uri="{FF2B5EF4-FFF2-40B4-BE49-F238E27FC236}">
                <a16:creationId xmlns:a16="http://schemas.microsoft.com/office/drawing/2014/main" id="{767CFAC9-5436-97BF-C5E8-2362C07FB775}"/>
              </a:ext>
            </a:extLst>
          </p:cNvPr>
          <p:cNvSpPr>
            <a:spLocks noGrp="1"/>
          </p:cNvSpPr>
          <p:nvPr>
            <p:ph type="body" sz="quarter" idx="22" hasCustomPrompt="1"/>
          </p:nvPr>
        </p:nvSpPr>
        <p:spPr>
          <a:xfrm>
            <a:off x="5001583" y="3206062"/>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sp>
        <p:nvSpPr>
          <p:cNvPr id="27" name="Text Placeholder 21">
            <a:extLst>
              <a:ext uri="{FF2B5EF4-FFF2-40B4-BE49-F238E27FC236}">
                <a16:creationId xmlns:a16="http://schemas.microsoft.com/office/drawing/2014/main" id="{A420986F-8158-5388-2B07-0409775827E8}"/>
              </a:ext>
            </a:extLst>
          </p:cNvPr>
          <p:cNvSpPr>
            <a:spLocks noGrp="1"/>
          </p:cNvSpPr>
          <p:nvPr>
            <p:ph type="body" sz="quarter" idx="23" hasCustomPrompt="1"/>
          </p:nvPr>
        </p:nvSpPr>
        <p:spPr>
          <a:xfrm>
            <a:off x="5685787" y="3206062"/>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sp>
        <p:nvSpPr>
          <p:cNvPr id="63" name="Text Placeholder 60">
            <a:extLst>
              <a:ext uri="{FF2B5EF4-FFF2-40B4-BE49-F238E27FC236}">
                <a16:creationId xmlns:a16="http://schemas.microsoft.com/office/drawing/2014/main" id="{6B6156EF-F258-B305-6510-A9E761CBC595}"/>
              </a:ext>
            </a:extLst>
          </p:cNvPr>
          <p:cNvSpPr>
            <a:spLocks noGrp="1"/>
          </p:cNvSpPr>
          <p:nvPr>
            <p:ph type="body" sz="quarter" idx="56" hasCustomPrompt="1"/>
          </p:nvPr>
        </p:nvSpPr>
        <p:spPr>
          <a:xfrm>
            <a:off x="3602515" y="5067748"/>
            <a:ext cx="913886" cy="1467063"/>
          </a:xfrm>
        </p:spPr>
        <p:txBody>
          <a:bodyPr>
            <a:normAutofit/>
          </a:bodyPr>
          <a:lstStyle>
            <a:lvl1pPr marL="0" indent="0" algn="ctr">
              <a:buNone/>
              <a:defRPr sz="10000" baseline="0">
                <a:ln w="22225">
                  <a:solidFill>
                    <a:schemeClr val="accent3">
                      <a:lumMod val="75000"/>
                    </a:schemeClr>
                  </a:solidFill>
                </a:ln>
                <a:noFill/>
                <a:latin typeface="+mj-lt"/>
              </a:defRPr>
            </a:lvl1pPr>
          </a:lstStyle>
          <a:p>
            <a:pPr lvl="0"/>
            <a:r>
              <a:rPr lang="en-US"/>
              <a:t>#</a:t>
            </a:r>
          </a:p>
        </p:txBody>
      </p:sp>
      <p:sp>
        <p:nvSpPr>
          <p:cNvPr id="16" name="Text Placeholder 12">
            <a:extLst>
              <a:ext uri="{FF2B5EF4-FFF2-40B4-BE49-F238E27FC236}">
                <a16:creationId xmlns:a16="http://schemas.microsoft.com/office/drawing/2014/main" id="{26F31012-4D16-EC59-DF24-3436B2202AB1}"/>
              </a:ext>
            </a:extLst>
          </p:cNvPr>
          <p:cNvSpPr>
            <a:spLocks noGrp="1"/>
          </p:cNvSpPr>
          <p:nvPr>
            <p:ph type="body" sz="quarter" idx="13" hasCustomPrompt="1"/>
          </p:nvPr>
        </p:nvSpPr>
        <p:spPr>
          <a:xfrm>
            <a:off x="4527180" y="4721031"/>
            <a:ext cx="1436887" cy="338084"/>
          </a:xfrm>
        </p:spPr>
        <p:txBody>
          <a:bodyPr>
            <a:noAutofit/>
          </a:bodyPr>
          <a:lstStyle>
            <a:lvl1pPr marL="0" indent="0">
              <a:buNone/>
              <a:defRPr sz="1800" u="sng">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title </a:t>
            </a:r>
            <a:endParaRPr lang="en-US"/>
          </a:p>
        </p:txBody>
      </p:sp>
      <p:sp>
        <p:nvSpPr>
          <p:cNvPr id="48" name="Text Placeholder 21">
            <a:extLst>
              <a:ext uri="{FF2B5EF4-FFF2-40B4-BE49-F238E27FC236}">
                <a16:creationId xmlns:a16="http://schemas.microsoft.com/office/drawing/2014/main" id="{1B511362-5CC3-3551-E56C-56A36392BB9F}"/>
              </a:ext>
            </a:extLst>
          </p:cNvPr>
          <p:cNvSpPr>
            <a:spLocks noGrp="1"/>
          </p:cNvSpPr>
          <p:nvPr>
            <p:ph type="body" sz="quarter" idx="44" hasCustomPrompt="1"/>
          </p:nvPr>
        </p:nvSpPr>
        <p:spPr>
          <a:xfrm>
            <a:off x="4529085" y="5001806"/>
            <a:ext cx="1360463" cy="543557"/>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Add text here</a:t>
            </a:r>
          </a:p>
        </p:txBody>
      </p:sp>
      <p:sp>
        <p:nvSpPr>
          <p:cNvPr id="49" name="Text Placeholder 21">
            <a:extLst>
              <a:ext uri="{FF2B5EF4-FFF2-40B4-BE49-F238E27FC236}">
                <a16:creationId xmlns:a16="http://schemas.microsoft.com/office/drawing/2014/main" id="{357CF520-3BCB-CFF1-4DE8-B14A7D18D03B}"/>
              </a:ext>
            </a:extLst>
          </p:cNvPr>
          <p:cNvSpPr>
            <a:spLocks noGrp="1"/>
          </p:cNvSpPr>
          <p:nvPr>
            <p:ph type="body" sz="quarter" idx="45" hasCustomPrompt="1"/>
          </p:nvPr>
        </p:nvSpPr>
        <p:spPr>
          <a:xfrm>
            <a:off x="4529086" y="5556109"/>
            <a:ext cx="946444" cy="257438"/>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Add text here</a:t>
            </a:r>
          </a:p>
        </p:txBody>
      </p:sp>
      <p:sp>
        <p:nvSpPr>
          <p:cNvPr id="66" name="Text Placeholder 60">
            <a:extLst>
              <a:ext uri="{FF2B5EF4-FFF2-40B4-BE49-F238E27FC236}">
                <a16:creationId xmlns:a16="http://schemas.microsoft.com/office/drawing/2014/main" id="{0B16383E-B79C-A23C-A62E-21A47C555DFD}"/>
              </a:ext>
            </a:extLst>
          </p:cNvPr>
          <p:cNvSpPr>
            <a:spLocks noGrp="1"/>
          </p:cNvSpPr>
          <p:nvPr>
            <p:ph type="body" sz="quarter" idx="59" hasCustomPrompt="1"/>
          </p:nvPr>
        </p:nvSpPr>
        <p:spPr>
          <a:xfrm>
            <a:off x="6759490" y="1957149"/>
            <a:ext cx="875725" cy="1467063"/>
          </a:xfrm>
        </p:spPr>
        <p:txBody>
          <a:bodyPr>
            <a:normAutofit/>
          </a:bodyPr>
          <a:lstStyle>
            <a:lvl1pPr marL="0" indent="0" algn="ctr">
              <a:buNone/>
              <a:defRPr sz="10000" baseline="0">
                <a:ln w="22225">
                  <a:solidFill>
                    <a:schemeClr val="accent3">
                      <a:lumMod val="75000"/>
                    </a:schemeClr>
                  </a:solidFill>
                </a:ln>
                <a:noFill/>
                <a:latin typeface="+mj-lt"/>
              </a:defRPr>
            </a:lvl1pPr>
          </a:lstStyle>
          <a:p>
            <a:pPr lvl="0"/>
            <a:r>
              <a:rPr lang="en-US"/>
              <a:t>#</a:t>
            </a:r>
          </a:p>
        </p:txBody>
      </p:sp>
      <p:sp>
        <p:nvSpPr>
          <p:cNvPr id="17" name="Text Placeholder 12">
            <a:extLst>
              <a:ext uri="{FF2B5EF4-FFF2-40B4-BE49-F238E27FC236}">
                <a16:creationId xmlns:a16="http://schemas.microsoft.com/office/drawing/2014/main" id="{3DF75D8A-A018-7E94-C1C2-A866C5D04ED4}"/>
              </a:ext>
            </a:extLst>
          </p:cNvPr>
          <p:cNvSpPr>
            <a:spLocks noGrp="1"/>
          </p:cNvSpPr>
          <p:nvPr>
            <p:ph type="body" sz="quarter" idx="14" hasCustomPrompt="1"/>
          </p:nvPr>
        </p:nvSpPr>
        <p:spPr>
          <a:xfrm>
            <a:off x="7955164" y="1499691"/>
            <a:ext cx="1436887" cy="338084"/>
          </a:xfrm>
        </p:spPr>
        <p:txBody>
          <a:bodyPr>
            <a:noAutofit/>
          </a:bodyPr>
          <a:lstStyle>
            <a:lvl1pPr marL="0" indent="0">
              <a:buNone/>
              <a:defRPr sz="1800" u="sng">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title </a:t>
            </a:r>
            <a:endParaRPr lang="en-US"/>
          </a:p>
        </p:txBody>
      </p:sp>
      <p:sp>
        <p:nvSpPr>
          <p:cNvPr id="52" name="Text Placeholder 21">
            <a:extLst>
              <a:ext uri="{FF2B5EF4-FFF2-40B4-BE49-F238E27FC236}">
                <a16:creationId xmlns:a16="http://schemas.microsoft.com/office/drawing/2014/main" id="{A83C7ACA-BEB6-480D-BA9F-F0701A370676}"/>
              </a:ext>
            </a:extLst>
          </p:cNvPr>
          <p:cNvSpPr>
            <a:spLocks noGrp="1"/>
          </p:cNvSpPr>
          <p:nvPr>
            <p:ph type="body" sz="quarter" idx="48" hasCustomPrompt="1"/>
          </p:nvPr>
        </p:nvSpPr>
        <p:spPr>
          <a:xfrm>
            <a:off x="7955164" y="1781533"/>
            <a:ext cx="1360463" cy="543557"/>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Add text here</a:t>
            </a:r>
          </a:p>
        </p:txBody>
      </p:sp>
      <p:sp>
        <p:nvSpPr>
          <p:cNvPr id="53" name="Text Placeholder 21">
            <a:extLst>
              <a:ext uri="{FF2B5EF4-FFF2-40B4-BE49-F238E27FC236}">
                <a16:creationId xmlns:a16="http://schemas.microsoft.com/office/drawing/2014/main" id="{52EE3F60-E4DB-FC33-9927-76CC57E57EE9}"/>
              </a:ext>
            </a:extLst>
          </p:cNvPr>
          <p:cNvSpPr>
            <a:spLocks noGrp="1"/>
          </p:cNvSpPr>
          <p:nvPr>
            <p:ph type="body" sz="quarter" idx="49" hasCustomPrompt="1"/>
          </p:nvPr>
        </p:nvSpPr>
        <p:spPr>
          <a:xfrm>
            <a:off x="7955164" y="2335836"/>
            <a:ext cx="946444" cy="257438"/>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Add text here</a:t>
            </a:r>
          </a:p>
        </p:txBody>
      </p:sp>
      <p:sp>
        <p:nvSpPr>
          <p:cNvPr id="38" name="Text Placeholder 21">
            <a:extLst>
              <a:ext uri="{FF2B5EF4-FFF2-40B4-BE49-F238E27FC236}">
                <a16:creationId xmlns:a16="http://schemas.microsoft.com/office/drawing/2014/main" id="{367C8679-9355-E845-2837-5C7F6B7402AB}"/>
              </a:ext>
            </a:extLst>
          </p:cNvPr>
          <p:cNvSpPr>
            <a:spLocks noGrp="1"/>
          </p:cNvSpPr>
          <p:nvPr>
            <p:ph type="body" sz="quarter" idx="34" hasCustomPrompt="1"/>
          </p:nvPr>
        </p:nvSpPr>
        <p:spPr>
          <a:xfrm>
            <a:off x="5815830" y="3890755"/>
            <a:ext cx="536326" cy="618749"/>
          </a:xfrm>
        </p:spPr>
        <p:txBody>
          <a:bodyPr>
            <a:noAutofit/>
          </a:bodyPr>
          <a:lstStyle>
            <a:lvl1pPr marL="0" indent="0" algn="ctr">
              <a:lnSpc>
                <a:spcPct val="100000"/>
              </a:lnSpc>
              <a:spcBef>
                <a:spcPts val="0"/>
              </a:spcBef>
              <a:spcAft>
                <a:spcPts val="0"/>
              </a:spcAft>
              <a:buNone/>
              <a:defRPr sz="2000" b="1">
                <a:solidFill>
                  <a:schemeClr val="accent3">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0000</a:t>
            </a:r>
          </a:p>
        </p:txBody>
      </p:sp>
      <p:sp>
        <p:nvSpPr>
          <p:cNvPr id="34" name="Text Placeholder 21">
            <a:extLst>
              <a:ext uri="{FF2B5EF4-FFF2-40B4-BE49-F238E27FC236}">
                <a16:creationId xmlns:a16="http://schemas.microsoft.com/office/drawing/2014/main" id="{41CCAC35-8931-0987-BFBB-694F54E71C55}"/>
              </a:ext>
            </a:extLst>
          </p:cNvPr>
          <p:cNvSpPr>
            <a:spLocks noGrp="1"/>
          </p:cNvSpPr>
          <p:nvPr>
            <p:ph type="body" sz="quarter" idx="30" hasCustomPrompt="1"/>
          </p:nvPr>
        </p:nvSpPr>
        <p:spPr>
          <a:xfrm>
            <a:off x="6369668" y="4073888"/>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sp>
        <p:nvSpPr>
          <p:cNvPr id="35" name="Text Placeholder 21">
            <a:extLst>
              <a:ext uri="{FF2B5EF4-FFF2-40B4-BE49-F238E27FC236}">
                <a16:creationId xmlns:a16="http://schemas.microsoft.com/office/drawing/2014/main" id="{873FE673-CA2B-73D2-79AD-83BD1F78B761}"/>
              </a:ext>
            </a:extLst>
          </p:cNvPr>
          <p:cNvSpPr>
            <a:spLocks noGrp="1"/>
          </p:cNvSpPr>
          <p:nvPr>
            <p:ph type="body" sz="quarter" idx="31" hasCustomPrompt="1"/>
          </p:nvPr>
        </p:nvSpPr>
        <p:spPr>
          <a:xfrm>
            <a:off x="7018359" y="4073888"/>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sp>
        <p:nvSpPr>
          <p:cNvPr id="36" name="Text Placeholder 21">
            <a:extLst>
              <a:ext uri="{FF2B5EF4-FFF2-40B4-BE49-F238E27FC236}">
                <a16:creationId xmlns:a16="http://schemas.microsoft.com/office/drawing/2014/main" id="{397BB93A-7467-1E89-EA27-E55D19A96A3A}"/>
              </a:ext>
            </a:extLst>
          </p:cNvPr>
          <p:cNvSpPr>
            <a:spLocks noGrp="1"/>
          </p:cNvSpPr>
          <p:nvPr>
            <p:ph type="body" sz="quarter" idx="32" hasCustomPrompt="1"/>
          </p:nvPr>
        </p:nvSpPr>
        <p:spPr>
          <a:xfrm>
            <a:off x="7702562" y="4073888"/>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sp>
        <p:nvSpPr>
          <p:cNvPr id="37" name="Text Placeholder 21">
            <a:extLst>
              <a:ext uri="{FF2B5EF4-FFF2-40B4-BE49-F238E27FC236}">
                <a16:creationId xmlns:a16="http://schemas.microsoft.com/office/drawing/2014/main" id="{8E77581C-E09F-E13D-F9EF-357512616F95}"/>
              </a:ext>
            </a:extLst>
          </p:cNvPr>
          <p:cNvSpPr>
            <a:spLocks noGrp="1"/>
          </p:cNvSpPr>
          <p:nvPr>
            <p:ph type="body" sz="quarter" idx="33" hasCustomPrompt="1"/>
          </p:nvPr>
        </p:nvSpPr>
        <p:spPr>
          <a:xfrm>
            <a:off x="8386766" y="4073888"/>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cxnSp>
        <p:nvCxnSpPr>
          <p:cNvPr id="117" name="Connector: Elbow 116">
            <a:extLst>
              <a:ext uri="{FF2B5EF4-FFF2-40B4-BE49-F238E27FC236}">
                <a16:creationId xmlns:a16="http://schemas.microsoft.com/office/drawing/2014/main" id="{9F59EBCD-C030-4F27-41DD-6501890F47E6}"/>
              </a:ext>
              <a:ext uri="{C183D7F6-B498-43B3-948B-1728B52AA6E4}">
                <adec:decorative xmlns:adec="http://schemas.microsoft.com/office/drawing/2017/decorative" val="1"/>
              </a:ext>
            </a:extLst>
          </p:cNvPr>
          <p:cNvCxnSpPr>
            <a:cxnSpLocks/>
            <a:endCxn id="18" idx="1"/>
          </p:cNvCxnSpPr>
          <p:nvPr userDrawn="1"/>
        </p:nvCxnSpPr>
        <p:spPr>
          <a:xfrm>
            <a:off x="6519087" y="4493018"/>
            <a:ext cx="835817" cy="278258"/>
          </a:xfrm>
          <a:prstGeom prst="bentConnector3">
            <a:avLst>
              <a:gd name="adj1" fmla="val 313"/>
            </a:avLst>
          </a:prstGeom>
          <a:ln w="6350">
            <a:solidFill>
              <a:schemeClr val="accent3">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Text Placeholder 60">
            <a:extLst>
              <a:ext uri="{FF2B5EF4-FFF2-40B4-BE49-F238E27FC236}">
                <a16:creationId xmlns:a16="http://schemas.microsoft.com/office/drawing/2014/main" id="{8AECE2CB-45A2-7F0D-C291-49066EC21430}"/>
              </a:ext>
            </a:extLst>
          </p:cNvPr>
          <p:cNvSpPr>
            <a:spLocks noGrp="1"/>
          </p:cNvSpPr>
          <p:nvPr>
            <p:ph type="body" sz="quarter" idx="58" hasCustomPrompt="1"/>
          </p:nvPr>
        </p:nvSpPr>
        <p:spPr>
          <a:xfrm>
            <a:off x="6396728" y="4896773"/>
            <a:ext cx="946444" cy="1467063"/>
          </a:xfrm>
        </p:spPr>
        <p:txBody>
          <a:bodyPr>
            <a:normAutofit/>
          </a:bodyPr>
          <a:lstStyle>
            <a:lvl1pPr marL="0" indent="0" algn="ctr">
              <a:buNone/>
              <a:defRPr sz="10000" baseline="0">
                <a:ln w="22225">
                  <a:solidFill>
                    <a:schemeClr val="accent3">
                      <a:lumMod val="75000"/>
                    </a:schemeClr>
                  </a:solidFill>
                </a:ln>
                <a:noFill/>
                <a:latin typeface="+mj-lt"/>
              </a:defRPr>
            </a:lvl1pPr>
          </a:lstStyle>
          <a:p>
            <a:pPr lvl="0"/>
            <a:r>
              <a:rPr lang="en-US"/>
              <a:t>#</a:t>
            </a:r>
          </a:p>
        </p:txBody>
      </p:sp>
      <p:sp>
        <p:nvSpPr>
          <p:cNvPr id="18" name="Text Placeholder 12">
            <a:extLst>
              <a:ext uri="{FF2B5EF4-FFF2-40B4-BE49-F238E27FC236}">
                <a16:creationId xmlns:a16="http://schemas.microsoft.com/office/drawing/2014/main" id="{EBE0A06D-3A28-2161-156A-332326184B79}"/>
              </a:ext>
            </a:extLst>
          </p:cNvPr>
          <p:cNvSpPr>
            <a:spLocks noGrp="1"/>
          </p:cNvSpPr>
          <p:nvPr>
            <p:ph type="body" sz="quarter" idx="15" hasCustomPrompt="1"/>
          </p:nvPr>
        </p:nvSpPr>
        <p:spPr>
          <a:xfrm>
            <a:off x="7354904" y="4602234"/>
            <a:ext cx="1436887" cy="338084"/>
          </a:xfrm>
        </p:spPr>
        <p:txBody>
          <a:bodyPr>
            <a:noAutofit/>
          </a:bodyPr>
          <a:lstStyle>
            <a:lvl1pPr marL="0" indent="0">
              <a:buNone/>
              <a:defRPr sz="1800" u="sng">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title </a:t>
            </a:r>
            <a:endParaRPr lang="en-US"/>
          </a:p>
        </p:txBody>
      </p:sp>
      <p:sp>
        <p:nvSpPr>
          <p:cNvPr id="50" name="Text Placeholder 21">
            <a:extLst>
              <a:ext uri="{FF2B5EF4-FFF2-40B4-BE49-F238E27FC236}">
                <a16:creationId xmlns:a16="http://schemas.microsoft.com/office/drawing/2014/main" id="{9423B4A7-6EBE-B4CA-89F4-FF956BEF14D5}"/>
              </a:ext>
            </a:extLst>
          </p:cNvPr>
          <p:cNvSpPr>
            <a:spLocks noGrp="1"/>
          </p:cNvSpPr>
          <p:nvPr>
            <p:ph type="body" sz="quarter" idx="46" hasCustomPrompt="1"/>
          </p:nvPr>
        </p:nvSpPr>
        <p:spPr>
          <a:xfrm>
            <a:off x="7354718" y="4897718"/>
            <a:ext cx="1360463" cy="543557"/>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Add text here</a:t>
            </a:r>
          </a:p>
        </p:txBody>
      </p:sp>
      <p:sp>
        <p:nvSpPr>
          <p:cNvPr id="51" name="Text Placeholder 21">
            <a:extLst>
              <a:ext uri="{FF2B5EF4-FFF2-40B4-BE49-F238E27FC236}">
                <a16:creationId xmlns:a16="http://schemas.microsoft.com/office/drawing/2014/main" id="{2869B643-592B-53E2-6527-7544C35482C2}"/>
              </a:ext>
            </a:extLst>
          </p:cNvPr>
          <p:cNvSpPr>
            <a:spLocks noGrp="1"/>
          </p:cNvSpPr>
          <p:nvPr>
            <p:ph type="body" sz="quarter" idx="47" hasCustomPrompt="1"/>
          </p:nvPr>
        </p:nvSpPr>
        <p:spPr>
          <a:xfrm>
            <a:off x="7354719" y="5452021"/>
            <a:ext cx="946444" cy="257438"/>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Add text here</a:t>
            </a:r>
          </a:p>
        </p:txBody>
      </p:sp>
      <p:sp>
        <p:nvSpPr>
          <p:cNvPr id="121" name="Picture Placeholder 120">
            <a:extLst>
              <a:ext uri="{FF2B5EF4-FFF2-40B4-BE49-F238E27FC236}">
                <a16:creationId xmlns:a16="http://schemas.microsoft.com/office/drawing/2014/main" id="{B6C68642-2B43-27D5-1AF1-C361B2AA4A85}"/>
              </a:ext>
            </a:extLst>
          </p:cNvPr>
          <p:cNvSpPr>
            <a:spLocks noGrp="1"/>
          </p:cNvSpPr>
          <p:nvPr>
            <p:ph type="pic" sz="quarter" idx="61"/>
          </p:nvPr>
        </p:nvSpPr>
        <p:spPr>
          <a:xfrm>
            <a:off x="10435644" y="718183"/>
            <a:ext cx="358332" cy="397430"/>
          </a:xfrm>
        </p:spPr>
        <p:txBody>
          <a:bodyPr anchor="ctr">
            <a:normAutofit/>
          </a:bodyPr>
          <a:lstStyle>
            <a:lvl1pPr marL="0" indent="0" algn="ctr">
              <a:buNone/>
              <a:defRPr sz="400"/>
            </a:lvl1pPr>
          </a:lstStyle>
          <a:p>
            <a:r>
              <a:rPr lang="en-US"/>
              <a:t>Click icon to add picture</a:t>
            </a:r>
          </a:p>
        </p:txBody>
      </p:sp>
      <p:sp>
        <p:nvSpPr>
          <p:cNvPr id="20" name="Text Placeholder 12">
            <a:extLst>
              <a:ext uri="{FF2B5EF4-FFF2-40B4-BE49-F238E27FC236}">
                <a16:creationId xmlns:a16="http://schemas.microsoft.com/office/drawing/2014/main" id="{91387E54-AE1E-37AA-0181-29A1C8FBCA9F}"/>
              </a:ext>
            </a:extLst>
          </p:cNvPr>
          <p:cNvSpPr>
            <a:spLocks noGrp="1"/>
          </p:cNvSpPr>
          <p:nvPr>
            <p:ph type="body" sz="quarter" idx="17" hasCustomPrompt="1"/>
          </p:nvPr>
        </p:nvSpPr>
        <p:spPr>
          <a:xfrm>
            <a:off x="10321751" y="1263512"/>
            <a:ext cx="1181401" cy="338084"/>
          </a:xfrm>
        </p:spPr>
        <p:txBody>
          <a:bodyPr>
            <a:noAutofit/>
          </a:bodyPr>
          <a:lstStyle>
            <a:lvl1pPr marL="0" indent="0">
              <a:buNone/>
              <a:defRPr sz="1800" u="sng">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title </a:t>
            </a:r>
            <a:endParaRPr lang="en-US"/>
          </a:p>
        </p:txBody>
      </p:sp>
      <p:sp>
        <p:nvSpPr>
          <p:cNvPr id="56" name="Text Placeholder 21">
            <a:extLst>
              <a:ext uri="{FF2B5EF4-FFF2-40B4-BE49-F238E27FC236}">
                <a16:creationId xmlns:a16="http://schemas.microsoft.com/office/drawing/2014/main" id="{DB06DA9D-70C5-FBC9-795C-41F81CBFA87E}"/>
              </a:ext>
            </a:extLst>
          </p:cNvPr>
          <p:cNvSpPr>
            <a:spLocks noGrp="1"/>
          </p:cNvSpPr>
          <p:nvPr>
            <p:ph type="body" sz="quarter" idx="50" hasCustomPrompt="1"/>
          </p:nvPr>
        </p:nvSpPr>
        <p:spPr>
          <a:xfrm>
            <a:off x="10322262" y="1552866"/>
            <a:ext cx="1360463" cy="543557"/>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Add text here</a:t>
            </a:r>
          </a:p>
        </p:txBody>
      </p:sp>
      <p:sp>
        <p:nvSpPr>
          <p:cNvPr id="57" name="Text Placeholder 21">
            <a:extLst>
              <a:ext uri="{FF2B5EF4-FFF2-40B4-BE49-F238E27FC236}">
                <a16:creationId xmlns:a16="http://schemas.microsoft.com/office/drawing/2014/main" id="{532BCF4D-A109-F210-939E-83D80C35B25C}"/>
              </a:ext>
            </a:extLst>
          </p:cNvPr>
          <p:cNvSpPr>
            <a:spLocks noGrp="1"/>
          </p:cNvSpPr>
          <p:nvPr>
            <p:ph type="body" sz="quarter" idx="51" hasCustomPrompt="1"/>
          </p:nvPr>
        </p:nvSpPr>
        <p:spPr>
          <a:xfrm>
            <a:off x="10322263" y="2107169"/>
            <a:ext cx="946444" cy="257438"/>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Q1 20XX</a:t>
            </a:r>
          </a:p>
        </p:txBody>
      </p:sp>
      <p:sp>
        <p:nvSpPr>
          <p:cNvPr id="43" name="Text Placeholder 21">
            <a:extLst>
              <a:ext uri="{FF2B5EF4-FFF2-40B4-BE49-F238E27FC236}">
                <a16:creationId xmlns:a16="http://schemas.microsoft.com/office/drawing/2014/main" id="{9D6D18A4-C17E-610C-8B47-988762840F04}"/>
              </a:ext>
            </a:extLst>
          </p:cNvPr>
          <p:cNvSpPr>
            <a:spLocks noGrp="1"/>
          </p:cNvSpPr>
          <p:nvPr>
            <p:ph type="body" sz="quarter" idx="39" hasCustomPrompt="1"/>
          </p:nvPr>
        </p:nvSpPr>
        <p:spPr>
          <a:xfrm>
            <a:off x="8555404" y="3023499"/>
            <a:ext cx="536326" cy="618749"/>
          </a:xfrm>
        </p:spPr>
        <p:txBody>
          <a:bodyPr>
            <a:noAutofit/>
          </a:bodyPr>
          <a:lstStyle>
            <a:lvl1pPr marL="0" indent="0" algn="ctr">
              <a:lnSpc>
                <a:spcPct val="100000"/>
              </a:lnSpc>
              <a:spcBef>
                <a:spcPts val="0"/>
              </a:spcBef>
              <a:spcAft>
                <a:spcPts val="0"/>
              </a:spcAft>
              <a:buNone/>
              <a:defRPr sz="2000" b="1">
                <a:solidFill>
                  <a:schemeClr val="accent3">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0000</a:t>
            </a:r>
          </a:p>
        </p:txBody>
      </p:sp>
      <p:sp>
        <p:nvSpPr>
          <p:cNvPr id="39" name="Text Placeholder 21">
            <a:extLst>
              <a:ext uri="{FF2B5EF4-FFF2-40B4-BE49-F238E27FC236}">
                <a16:creationId xmlns:a16="http://schemas.microsoft.com/office/drawing/2014/main" id="{DD88592A-64B0-4FA4-5B1A-AA89DBE2842D}"/>
              </a:ext>
            </a:extLst>
          </p:cNvPr>
          <p:cNvSpPr>
            <a:spLocks noGrp="1"/>
          </p:cNvSpPr>
          <p:nvPr>
            <p:ph type="body" sz="quarter" idx="35" hasCustomPrompt="1"/>
          </p:nvPr>
        </p:nvSpPr>
        <p:spPr>
          <a:xfrm>
            <a:off x="9109242" y="3206632"/>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sp>
        <p:nvSpPr>
          <p:cNvPr id="40" name="Text Placeholder 21">
            <a:extLst>
              <a:ext uri="{FF2B5EF4-FFF2-40B4-BE49-F238E27FC236}">
                <a16:creationId xmlns:a16="http://schemas.microsoft.com/office/drawing/2014/main" id="{E5597731-D611-E82D-9522-7F4371476025}"/>
              </a:ext>
            </a:extLst>
          </p:cNvPr>
          <p:cNvSpPr>
            <a:spLocks noGrp="1"/>
          </p:cNvSpPr>
          <p:nvPr>
            <p:ph type="body" sz="quarter" idx="36" hasCustomPrompt="1"/>
          </p:nvPr>
        </p:nvSpPr>
        <p:spPr>
          <a:xfrm>
            <a:off x="9757933" y="3206632"/>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sp>
        <p:nvSpPr>
          <p:cNvPr id="41" name="Text Placeholder 21">
            <a:extLst>
              <a:ext uri="{FF2B5EF4-FFF2-40B4-BE49-F238E27FC236}">
                <a16:creationId xmlns:a16="http://schemas.microsoft.com/office/drawing/2014/main" id="{3BDFFBEE-DEA3-A15E-DF9F-7B161716FE40}"/>
              </a:ext>
            </a:extLst>
          </p:cNvPr>
          <p:cNvSpPr>
            <a:spLocks noGrp="1"/>
          </p:cNvSpPr>
          <p:nvPr>
            <p:ph type="body" sz="quarter" idx="37" hasCustomPrompt="1"/>
          </p:nvPr>
        </p:nvSpPr>
        <p:spPr>
          <a:xfrm>
            <a:off x="10442136" y="3206632"/>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sp>
        <p:nvSpPr>
          <p:cNvPr id="42" name="Text Placeholder 21">
            <a:extLst>
              <a:ext uri="{FF2B5EF4-FFF2-40B4-BE49-F238E27FC236}">
                <a16:creationId xmlns:a16="http://schemas.microsoft.com/office/drawing/2014/main" id="{EE697FB2-6E2D-78BB-5E91-7E29194D3762}"/>
              </a:ext>
            </a:extLst>
          </p:cNvPr>
          <p:cNvSpPr>
            <a:spLocks noGrp="1"/>
          </p:cNvSpPr>
          <p:nvPr>
            <p:ph type="body" sz="quarter" idx="38" hasCustomPrompt="1"/>
          </p:nvPr>
        </p:nvSpPr>
        <p:spPr>
          <a:xfrm>
            <a:off x="11126340" y="3206632"/>
            <a:ext cx="369863" cy="257438"/>
          </a:xfrm>
        </p:spPr>
        <p:txBody>
          <a:bodyPr>
            <a:noAutofit/>
          </a:bodyPr>
          <a:lstStyle>
            <a:lvl1pPr marL="0" indent="0" algn="ctr">
              <a:lnSpc>
                <a:spcPct val="100000"/>
              </a:lnSpc>
              <a:spcBef>
                <a:spcPts val="0"/>
              </a:spcBef>
              <a:buNone/>
              <a:defRPr sz="1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a:t>
            </a:r>
          </a:p>
        </p:txBody>
      </p:sp>
      <p:sp>
        <p:nvSpPr>
          <p:cNvPr id="67" name="Text Placeholder 60">
            <a:extLst>
              <a:ext uri="{FF2B5EF4-FFF2-40B4-BE49-F238E27FC236}">
                <a16:creationId xmlns:a16="http://schemas.microsoft.com/office/drawing/2014/main" id="{28EF402C-31A0-280F-A5AB-19D7D0742516}"/>
              </a:ext>
            </a:extLst>
          </p:cNvPr>
          <p:cNvSpPr>
            <a:spLocks noGrp="1"/>
          </p:cNvSpPr>
          <p:nvPr>
            <p:ph type="body" sz="quarter" idx="60" hasCustomPrompt="1"/>
          </p:nvPr>
        </p:nvSpPr>
        <p:spPr>
          <a:xfrm>
            <a:off x="9091730" y="5067738"/>
            <a:ext cx="862972" cy="1467063"/>
          </a:xfrm>
        </p:spPr>
        <p:txBody>
          <a:bodyPr>
            <a:normAutofit/>
          </a:bodyPr>
          <a:lstStyle>
            <a:lvl1pPr marL="0" indent="0" algn="ctr">
              <a:buNone/>
              <a:defRPr sz="10000" baseline="0">
                <a:ln w="22225">
                  <a:solidFill>
                    <a:schemeClr val="accent3">
                      <a:lumMod val="75000"/>
                    </a:schemeClr>
                  </a:solidFill>
                </a:ln>
                <a:noFill/>
                <a:latin typeface="+mj-lt"/>
              </a:defRPr>
            </a:lvl1pPr>
          </a:lstStyle>
          <a:p>
            <a:pPr lvl="0"/>
            <a:r>
              <a:rPr lang="en-US"/>
              <a:t>#</a:t>
            </a:r>
          </a:p>
        </p:txBody>
      </p:sp>
      <p:sp>
        <p:nvSpPr>
          <p:cNvPr id="19" name="Text Placeholder 12">
            <a:extLst>
              <a:ext uri="{FF2B5EF4-FFF2-40B4-BE49-F238E27FC236}">
                <a16:creationId xmlns:a16="http://schemas.microsoft.com/office/drawing/2014/main" id="{DF0F0C52-C1FC-520C-D85F-CE586556221C}"/>
              </a:ext>
            </a:extLst>
          </p:cNvPr>
          <p:cNvSpPr>
            <a:spLocks noGrp="1"/>
          </p:cNvSpPr>
          <p:nvPr>
            <p:ph type="body" sz="quarter" idx="16" hasCustomPrompt="1"/>
          </p:nvPr>
        </p:nvSpPr>
        <p:spPr>
          <a:xfrm>
            <a:off x="9966609" y="4720765"/>
            <a:ext cx="1436887" cy="338084"/>
          </a:xfrm>
        </p:spPr>
        <p:txBody>
          <a:bodyPr>
            <a:noAutofit/>
          </a:bodyPr>
          <a:lstStyle>
            <a:lvl1pPr marL="0" indent="0">
              <a:buNone/>
              <a:defRPr sz="1800" u="sng">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Add title </a:t>
            </a:r>
            <a:endParaRPr lang="en-US"/>
          </a:p>
        </p:txBody>
      </p:sp>
      <p:sp>
        <p:nvSpPr>
          <p:cNvPr id="58" name="Text Placeholder 21">
            <a:extLst>
              <a:ext uri="{FF2B5EF4-FFF2-40B4-BE49-F238E27FC236}">
                <a16:creationId xmlns:a16="http://schemas.microsoft.com/office/drawing/2014/main" id="{C49C7386-F640-B5C7-02A8-F47193EC78F8}"/>
              </a:ext>
            </a:extLst>
          </p:cNvPr>
          <p:cNvSpPr>
            <a:spLocks noGrp="1"/>
          </p:cNvSpPr>
          <p:nvPr>
            <p:ph type="body" sz="quarter" idx="52" hasCustomPrompt="1"/>
          </p:nvPr>
        </p:nvSpPr>
        <p:spPr>
          <a:xfrm>
            <a:off x="9966018" y="5009070"/>
            <a:ext cx="1360463" cy="543557"/>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Add text here</a:t>
            </a:r>
          </a:p>
        </p:txBody>
      </p:sp>
      <p:sp>
        <p:nvSpPr>
          <p:cNvPr id="59" name="Text Placeholder 21">
            <a:extLst>
              <a:ext uri="{FF2B5EF4-FFF2-40B4-BE49-F238E27FC236}">
                <a16:creationId xmlns:a16="http://schemas.microsoft.com/office/drawing/2014/main" id="{0B75C756-5EFF-DF3C-42B1-9B74568A0B4E}"/>
              </a:ext>
            </a:extLst>
          </p:cNvPr>
          <p:cNvSpPr>
            <a:spLocks noGrp="1"/>
          </p:cNvSpPr>
          <p:nvPr>
            <p:ph type="body" sz="quarter" idx="53" hasCustomPrompt="1"/>
          </p:nvPr>
        </p:nvSpPr>
        <p:spPr>
          <a:xfrm>
            <a:off x="9966019" y="5563373"/>
            <a:ext cx="946444" cy="257438"/>
          </a:xfrm>
        </p:spPr>
        <p:txBody>
          <a:bodyPr>
            <a:noAutofit/>
          </a:bodyPr>
          <a:lstStyle>
            <a:lvl1pPr marL="0" indent="0">
              <a:lnSpc>
                <a:spcPct val="100000"/>
              </a:lnSpc>
              <a:spcBef>
                <a:spcPts val="0"/>
              </a:spcBef>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US"/>
              <a:t>Add text here</a:t>
            </a:r>
          </a:p>
        </p:txBody>
      </p:sp>
    </p:spTree>
    <p:extLst>
      <p:ext uri="{BB962C8B-B14F-4D97-AF65-F5344CB8AC3E}">
        <p14:creationId xmlns:p14="http://schemas.microsoft.com/office/powerpoint/2010/main" val="2923254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E17A1-CE63-45DC-A38C-9A96AF3483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63832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1F9339-BACA-A2E0-E753-34883675A95C}"/>
              </a:ext>
              <a:ext uri="{C183D7F6-B498-43B3-948B-1728B52AA6E4}">
                <adec:decorative xmlns:adec="http://schemas.microsoft.com/office/drawing/2017/decorative" val="1"/>
              </a:ext>
            </a:extLst>
          </p:cNvPr>
          <p:cNvPicPr>
            <a:picLocks noChangeAspect="1"/>
          </p:cNvPicPr>
          <p:nvPr userDrawn="1"/>
        </p:nvPicPr>
        <p:blipFill>
          <a:blip r:embed="rId2" cstate="print"/>
          <a:srcRect r="23586"/>
          <a:stretch>
            <a:fillRect/>
          </a:stretch>
        </p:blipFill>
        <p:spPr>
          <a:xfrm>
            <a:off x="0" y="0"/>
            <a:ext cx="7649883" cy="6858000"/>
          </a:xfrm>
          <a:prstGeom prst="rect">
            <a:avLst/>
          </a:prstGeom>
        </p:spPr>
      </p:pic>
      <p:sp>
        <p:nvSpPr>
          <p:cNvPr id="2" name="Title 1"/>
          <p:cNvSpPr>
            <a:spLocks noGrp="1"/>
          </p:cNvSpPr>
          <p:nvPr>
            <p:ph type="ctrTitle" hasCustomPrompt="1"/>
          </p:nvPr>
        </p:nvSpPr>
        <p:spPr>
          <a:xfrm>
            <a:off x="914400" y="2130430"/>
            <a:ext cx="10363200" cy="1470025"/>
          </a:xfrm>
        </p:spPr>
        <p:txBody>
          <a:bodyPr/>
          <a:lstStyle>
            <a:lvl1pPr algn="ctr">
              <a:defRPr/>
            </a:lvl1pPr>
          </a:lstStyle>
          <a:p>
            <a:r>
              <a:rPr lang="en-US" sz="5867" kern="0" dirty="0">
                <a:solidFill>
                  <a:srgbClr val="00B0F0"/>
                </a:solidFill>
                <a:latin typeface="+mn-lt"/>
              </a:rPr>
              <a:t>Title Slide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3200" b="1">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Author/Speaker</a:t>
            </a:r>
          </a:p>
        </p:txBody>
      </p:sp>
      <p:sp>
        <p:nvSpPr>
          <p:cNvPr id="6" name="Slide Number Placeholder 5"/>
          <p:cNvSpPr>
            <a:spLocks noGrp="1"/>
          </p:cNvSpPr>
          <p:nvPr>
            <p:ph type="sldNum" sz="quarter" idx="12"/>
          </p:nvPr>
        </p:nvSpPr>
        <p:spPr/>
        <p:txBody>
          <a:bodyPr/>
          <a:lstStyle/>
          <a:p>
            <a:fld id="{9CD0C8B4-A6BB-464C-ADE2-F545C1B279F4}" type="slidenum">
              <a:rPr lang="en-US" smtClean="0"/>
              <a:t>‹#›</a:t>
            </a:fld>
            <a:endParaRPr lang="en-US"/>
          </a:p>
        </p:txBody>
      </p:sp>
      <p:cxnSp>
        <p:nvCxnSpPr>
          <p:cNvPr id="13" name="Straight Connector 12">
            <a:extLst>
              <a:ext uri="{FF2B5EF4-FFF2-40B4-BE49-F238E27FC236}">
                <a16:creationId xmlns:a16="http://schemas.microsoft.com/office/drawing/2014/main" id="{022E098C-F0AB-40D6-1EBD-D9A2F1AFB241}"/>
              </a:ext>
              <a:ext uri="{C183D7F6-B498-43B3-948B-1728B52AA6E4}">
                <adec:decorative xmlns:adec="http://schemas.microsoft.com/office/drawing/2017/decorative" val="1"/>
              </a:ext>
            </a:extLst>
          </p:cNvPr>
          <p:cNvCxnSpPr>
            <a:cxnSpLocks/>
          </p:cNvCxnSpPr>
          <p:nvPr userDrawn="1"/>
        </p:nvCxnSpPr>
        <p:spPr>
          <a:xfrm>
            <a:off x="3251200" y="3733800"/>
            <a:ext cx="5689600" cy="0"/>
          </a:xfrm>
          <a:prstGeom prst="line">
            <a:avLst/>
          </a:prstGeom>
          <a:ln w="76200" cap="rnd">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1F6B6E25-A2FA-F0E2-8A0C-1279662EEC31}"/>
              </a:ext>
            </a:extLst>
          </p:cNvPr>
          <p:cNvSpPr txBox="1">
            <a:spLocks/>
          </p:cNvSpPr>
          <p:nvPr userDrawn="1"/>
        </p:nvSpPr>
        <p:spPr>
          <a:xfrm>
            <a:off x="8737600" y="6356355"/>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0C8B4-A6BB-464C-ADE2-F545C1B279F4}" type="slidenum">
              <a:rPr lang="en-US" sz="1600" smtClean="0"/>
              <a:pPr/>
              <a:t>‹#›</a:t>
            </a:fld>
            <a:endParaRPr lang="en-US" sz="1600" dirty="0"/>
          </a:p>
        </p:txBody>
      </p:sp>
      <p:pic>
        <p:nvPicPr>
          <p:cNvPr id="15" name="Picture 14">
            <a:extLst>
              <a:ext uri="{FF2B5EF4-FFF2-40B4-BE49-F238E27FC236}">
                <a16:creationId xmlns:a16="http://schemas.microsoft.com/office/drawing/2014/main" id="{6172F165-E15C-1A60-7EC7-A87F280BDAE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058400" y="177932"/>
            <a:ext cx="1783184" cy="1354403"/>
          </a:xfrm>
          <a:prstGeom prst="rect">
            <a:avLst/>
          </a:prstGeom>
        </p:spPr>
      </p:pic>
    </p:spTree>
    <p:extLst>
      <p:ext uri="{BB962C8B-B14F-4D97-AF65-F5344CB8AC3E}">
        <p14:creationId xmlns:p14="http://schemas.microsoft.com/office/powerpoint/2010/main" val="1228194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ide Option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1F9339-BACA-A2E0-E753-34883675A95C}"/>
              </a:ext>
              <a:ext uri="{C183D7F6-B498-43B3-948B-1728B52AA6E4}">
                <adec:decorative xmlns:adec="http://schemas.microsoft.com/office/drawing/2017/decorative" val="1"/>
              </a:ext>
            </a:extLst>
          </p:cNvPr>
          <p:cNvPicPr>
            <a:picLocks noChangeAspect="1"/>
          </p:cNvPicPr>
          <p:nvPr userDrawn="1"/>
        </p:nvPicPr>
        <p:blipFill>
          <a:blip r:embed="rId2" cstate="print"/>
          <a:srcRect r="23586"/>
          <a:stretch>
            <a:fillRect/>
          </a:stretch>
        </p:blipFill>
        <p:spPr>
          <a:xfrm>
            <a:off x="-29883" y="0"/>
            <a:ext cx="7649883" cy="6858000"/>
          </a:xfrm>
          <a:prstGeom prst="rect">
            <a:avLst/>
          </a:prstGeom>
        </p:spPr>
      </p:pic>
      <p:sp>
        <p:nvSpPr>
          <p:cNvPr id="2" name="Title 1"/>
          <p:cNvSpPr>
            <a:spLocks noGrp="1"/>
          </p:cNvSpPr>
          <p:nvPr>
            <p:ph type="ctrTitle" hasCustomPrompt="1"/>
          </p:nvPr>
        </p:nvSpPr>
        <p:spPr>
          <a:xfrm>
            <a:off x="914400" y="2130430"/>
            <a:ext cx="10363200" cy="1470025"/>
          </a:xfrm>
        </p:spPr>
        <p:txBody>
          <a:bodyPr/>
          <a:lstStyle>
            <a:lvl1pPr algn="ctr">
              <a:defRPr/>
            </a:lvl1pPr>
          </a:lstStyle>
          <a:p>
            <a:r>
              <a:rPr lang="en-US" sz="5867" kern="0" dirty="0">
                <a:solidFill>
                  <a:srgbClr val="00B0F0"/>
                </a:solidFill>
                <a:latin typeface="+mn-lt"/>
              </a:rPr>
              <a:t>Click to Add Title</a:t>
            </a:r>
            <a:endParaRPr lang="en-US" dirty="0"/>
          </a:p>
        </p:txBody>
      </p:sp>
      <p:sp>
        <p:nvSpPr>
          <p:cNvPr id="6" name="Slide Number Placeholder 5"/>
          <p:cNvSpPr>
            <a:spLocks noGrp="1"/>
          </p:cNvSpPr>
          <p:nvPr>
            <p:ph type="sldNum" sz="quarter" idx="12"/>
          </p:nvPr>
        </p:nvSpPr>
        <p:spPr/>
        <p:txBody>
          <a:bodyPr/>
          <a:lstStyle/>
          <a:p>
            <a:fld id="{9CD0C8B4-A6BB-464C-ADE2-F545C1B279F4}" type="slidenum">
              <a:rPr lang="en-US" smtClean="0"/>
              <a:t>‹#›</a:t>
            </a:fld>
            <a:endParaRPr lang="en-US"/>
          </a:p>
        </p:txBody>
      </p:sp>
      <p:sp>
        <p:nvSpPr>
          <p:cNvPr id="14" name="Slide Number Placeholder 5">
            <a:extLst>
              <a:ext uri="{FF2B5EF4-FFF2-40B4-BE49-F238E27FC236}">
                <a16:creationId xmlns:a16="http://schemas.microsoft.com/office/drawing/2014/main" id="{1F6B6E25-A2FA-F0E2-8A0C-1279662EEC31}"/>
              </a:ext>
            </a:extLst>
          </p:cNvPr>
          <p:cNvSpPr txBox="1">
            <a:spLocks/>
          </p:cNvSpPr>
          <p:nvPr userDrawn="1"/>
        </p:nvSpPr>
        <p:spPr>
          <a:xfrm>
            <a:off x="8737600" y="6356355"/>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0C8B4-A6BB-464C-ADE2-F545C1B279F4}" type="slidenum">
              <a:rPr lang="en-US" sz="1600" smtClean="0"/>
              <a:pPr/>
              <a:t>‹#›</a:t>
            </a:fld>
            <a:endParaRPr lang="en-US" sz="1600" dirty="0"/>
          </a:p>
        </p:txBody>
      </p:sp>
      <p:pic>
        <p:nvPicPr>
          <p:cNvPr id="15" name="Picture 14">
            <a:extLst>
              <a:ext uri="{FF2B5EF4-FFF2-40B4-BE49-F238E27FC236}">
                <a16:creationId xmlns:a16="http://schemas.microsoft.com/office/drawing/2014/main" id="{6172F165-E15C-1A60-7EC7-A87F280BDAE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058400" y="177932"/>
            <a:ext cx="1783184" cy="1354403"/>
          </a:xfrm>
          <a:prstGeom prst="rect">
            <a:avLst/>
          </a:prstGeom>
        </p:spPr>
      </p:pic>
      <p:cxnSp>
        <p:nvCxnSpPr>
          <p:cNvPr id="4" name="Straight Connector 3">
            <a:extLst>
              <a:ext uri="{FF2B5EF4-FFF2-40B4-BE49-F238E27FC236}">
                <a16:creationId xmlns:a16="http://schemas.microsoft.com/office/drawing/2014/main" id="{C353EE4A-0257-8EFA-7EDC-EA878B6621B3}"/>
              </a:ext>
            </a:extLst>
          </p:cNvPr>
          <p:cNvCxnSpPr>
            <a:cxnSpLocks/>
          </p:cNvCxnSpPr>
          <p:nvPr userDrawn="1"/>
        </p:nvCxnSpPr>
        <p:spPr>
          <a:xfrm>
            <a:off x="2235200" y="3937000"/>
            <a:ext cx="7823200" cy="0"/>
          </a:xfrm>
          <a:prstGeom prst="line">
            <a:avLst/>
          </a:prstGeom>
          <a:ln w="76200" cap="rnd">
            <a:solidFill>
              <a:srgbClr val="92D0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6176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267"/>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26AAE2"/>
              </a:buClr>
              <a:defRPr/>
            </a:lvl1pPr>
            <a:lvl2pPr marL="990575" indent="-380990">
              <a:buClr>
                <a:srgbClr val="26AAE2"/>
              </a:buClr>
              <a:buFont typeface="Courier New" panose="02070309020205020404" pitchFamily="49" charset="0"/>
              <a:buChar char="o"/>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CD0C8B4-A6BB-464C-ADE2-F545C1B279F4}" type="slidenum">
              <a:rPr lang="en-US" smtClean="0"/>
              <a:t>‹#›</a:t>
            </a:fld>
            <a:endParaRPr lang="en-US"/>
          </a:p>
        </p:txBody>
      </p:sp>
      <p:cxnSp>
        <p:nvCxnSpPr>
          <p:cNvPr id="4" name="Straight Connector 3">
            <a:extLst>
              <a:ext uri="{FF2B5EF4-FFF2-40B4-BE49-F238E27FC236}">
                <a16:creationId xmlns:a16="http://schemas.microsoft.com/office/drawing/2014/main" id="{55905C88-9E16-8BFB-E0CF-9415FD23A001}"/>
              </a:ext>
            </a:extLst>
          </p:cNvPr>
          <p:cNvCxnSpPr/>
          <p:nvPr userDrawn="1"/>
        </p:nvCxnSpPr>
        <p:spPr>
          <a:xfrm>
            <a:off x="609600" y="1065211"/>
            <a:ext cx="5689600" cy="0"/>
          </a:xfrm>
          <a:prstGeom prst="line">
            <a:avLst/>
          </a:prstGeom>
          <a:ln w="76200" cap="rnd">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B1834FF-860A-3AA7-4293-89B3184E5D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68001" y="188803"/>
            <a:ext cx="1203649" cy="914221"/>
          </a:xfrm>
          <a:prstGeom prst="rect">
            <a:avLst/>
          </a:prstGeom>
        </p:spPr>
      </p:pic>
    </p:spTree>
    <p:extLst>
      <p:ext uri="{BB962C8B-B14F-4D97-AF65-F5344CB8AC3E}">
        <p14:creationId xmlns:p14="http://schemas.microsoft.com/office/powerpoint/2010/main" val="6401850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Vertical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267"/>
            </a:lvl1pPr>
          </a:lstStyle>
          <a:p>
            <a:r>
              <a:rPr lang="en-US"/>
              <a:t>Click to edit Master title style</a:t>
            </a:r>
            <a:endParaRPr lang="en-US" dirty="0"/>
          </a:p>
        </p:txBody>
      </p:sp>
      <p:sp>
        <p:nvSpPr>
          <p:cNvPr id="3" name="Content Placeholder 2"/>
          <p:cNvSpPr>
            <a:spLocks noGrp="1"/>
          </p:cNvSpPr>
          <p:nvPr>
            <p:ph idx="1"/>
          </p:nvPr>
        </p:nvSpPr>
        <p:spPr>
          <a:xfrm>
            <a:off x="609600" y="1600205"/>
            <a:ext cx="10972800" cy="2133595"/>
          </a:xfrm>
        </p:spPr>
        <p:txBody>
          <a:bodyPr/>
          <a:lstStyle>
            <a:lvl1pPr marL="0" indent="0">
              <a:buClr>
                <a:srgbClr val="26AAE2"/>
              </a:buClr>
              <a:buNone/>
              <a:defRPr/>
            </a:lvl1pPr>
            <a:lvl2pPr marL="990575" indent="-380990">
              <a:buClr>
                <a:srgbClr val="26AAE2"/>
              </a:buClr>
              <a:buFont typeface="Courier New" panose="02070309020205020404" pitchFamily="49" charset="0"/>
              <a:buChar char="o"/>
              <a:defRPr/>
            </a:lvl2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CD0C8B4-A6BB-464C-ADE2-F545C1B279F4}" type="slidenum">
              <a:rPr lang="en-US" smtClean="0"/>
              <a:t>‹#›</a:t>
            </a:fld>
            <a:endParaRPr lang="en-US"/>
          </a:p>
        </p:txBody>
      </p:sp>
      <p:sp>
        <p:nvSpPr>
          <p:cNvPr id="4" name="Content Placeholder 2">
            <a:extLst>
              <a:ext uri="{FF2B5EF4-FFF2-40B4-BE49-F238E27FC236}">
                <a16:creationId xmlns:a16="http://schemas.microsoft.com/office/drawing/2014/main" id="{4EE761F6-BA1C-FBF8-127F-414DD6EE492D}"/>
              </a:ext>
            </a:extLst>
          </p:cNvPr>
          <p:cNvSpPr>
            <a:spLocks noGrp="1"/>
          </p:cNvSpPr>
          <p:nvPr>
            <p:ph idx="13"/>
          </p:nvPr>
        </p:nvSpPr>
        <p:spPr>
          <a:xfrm>
            <a:off x="609600" y="3835401"/>
            <a:ext cx="10972800" cy="2520953"/>
          </a:xfrm>
        </p:spPr>
        <p:txBody>
          <a:bodyPr/>
          <a:lstStyle>
            <a:lvl1pPr>
              <a:buClr>
                <a:srgbClr val="26AAE2"/>
              </a:buClr>
              <a:defRPr/>
            </a:lvl1pPr>
            <a:lvl2pPr marL="990575" indent="-380990">
              <a:buClr>
                <a:srgbClr val="26AAE2"/>
              </a:buClr>
              <a:buFont typeface="Courier New" panose="02070309020205020404" pitchFamily="49" charset="0"/>
              <a:buChar char="o"/>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8A946A33-9B3B-9824-9085-8B9DF400B2D7}"/>
              </a:ext>
            </a:extLst>
          </p:cNvPr>
          <p:cNvCxnSpPr/>
          <p:nvPr userDrawn="1"/>
        </p:nvCxnSpPr>
        <p:spPr>
          <a:xfrm>
            <a:off x="609600" y="1065211"/>
            <a:ext cx="5689600" cy="0"/>
          </a:xfrm>
          <a:prstGeom prst="line">
            <a:avLst/>
          </a:prstGeom>
          <a:ln w="76200" cap="rnd">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5C21704-5EE6-E94E-50D1-A5FA1C92E57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68001" y="188803"/>
            <a:ext cx="1203649" cy="914221"/>
          </a:xfrm>
          <a:prstGeom prst="rect">
            <a:avLst/>
          </a:prstGeom>
        </p:spPr>
      </p:pic>
    </p:spTree>
    <p:extLst>
      <p:ext uri="{BB962C8B-B14F-4D97-AF65-F5344CB8AC3E}">
        <p14:creationId xmlns:p14="http://schemas.microsoft.com/office/powerpoint/2010/main" val="20171986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itle and Side-by-S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5"/>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CD0C8B4-A6BB-464C-ADE2-F545C1B279F4}" type="slidenum">
              <a:rPr lang="en-US" smtClean="0"/>
              <a:t>‹#›</a:t>
            </a:fld>
            <a:endParaRPr lang="en-US"/>
          </a:p>
        </p:txBody>
      </p:sp>
      <p:cxnSp>
        <p:nvCxnSpPr>
          <p:cNvPr id="5" name="Straight Connector 4">
            <a:extLst>
              <a:ext uri="{FF2B5EF4-FFF2-40B4-BE49-F238E27FC236}">
                <a16:creationId xmlns:a16="http://schemas.microsoft.com/office/drawing/2014/main" id="{9E809A7F-12F9-F643-0347-F15F6A0ABF35}"/>
              </a:ext>
            </a:extLst>
          </p:cNvPr>
          <p:cNvCxnSpPr/>
          <p:nvPr userDrawn="1"/>
        </p:nvCxnSpPr>
        <p:spPr>
          <a:xfrm>
            <a:off x="609600" y="1065211"/>
            <a:ext cx="5689600" cy="0"/>
          </a:xfrm>
          <a:prstGeom prst="line">
            <a:avLst/>
          </a:prstGeom>
          <a:ln w="76200" cap="rnd">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89110D-16A8-FAA8-BA42-69C908B44E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68001" y="188803"/>
            <a:ext cx="1203649" cy="914221"/>
          </a:xfrm>
          <a:prstGeom prst="rect">
            <a:avLst/>
          </a:prstGeom>
        </p:spPr>
      </p:pic>
    </p:spTree>
    <p:extLst>
      <p:ext uri="{BB962C8B-B14F-4D97-AF65-F5344CB8AC3E}">
        <p14:creationId xmlns:p14="http://schemas.microsoft.com/office/powerpoint/2010/main" val="2756466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5"/>
            <a:ext cx="2844800" cy="365125"/>
          </a:xfrm>
          <a:prstGeom prst="rect">
            <a:avLst/>
          </a:prstGeom>
        </p:spPr>
        <p:txBody>
          <a:bodyPr/>
          <a:lstStyle/>
          <a:p>
            <a:fld id="{2F293C80-B488-424D-A518-0D0234D2899C}" type="datetime1">
              <a:rPr lang="en-US" smtClean="0"/>
              <a:t>5/12/2026</a:t>
            </a:fld>
            <a:endParaRPr lang="en-US"/>
          </a:p>
        </p:txBody>
      </p:sp>
      <p:sp>
        <p:nvSpPr>
          <p:cNvPr id="8" name="Footer Placeholder 7"/>
          <p:cNvSpPr>
            <a:spLocks noGrp="1"/>
          </p:cNvSpPr>
          <p:nvPr>
            <p:ph type="ftr" sz="quarter" idx="11"/>
          </p:nvPr>
        </p:nvSpPr>
        <p:spPr>
          <a:xfrm>
            <a:off x="4165600" y="6356355"/>
            <a:ext cx="3860800" cy="365125"/>
          </a:xfrm>
          <a:prstGeom prst="rect">
            <a:avLst/>
          </a:prstGeom>
        </p:spPr>
        <p:txBody>
          <a:bodyPr/>
          <a:lstStyle/>
          <a:p>
            <a:r>
              <a:rPr lang="en-US"/>
              <a:t>February 2017</a:t>
            </a:r>
          </a:p>
        </p:txBody>
      </p:sp>
      <p:sp>
        <p:nvSpPr>
          <p:cNvPr id="9" name="Slide Number Placeholder 8"/>
          <p:cNvSpPr>
            <a:spLocks noGrp="1"/>
          </p:cNvSpPr>
          <p:nvPr>
            <p:ph type="sldNum" sz="quarter" idx="12"/>
          </p:nvPr>
        </p:nvSpPr>
        <p:spPr/>
        <p:txBody>
          <a:bodyPr/>
          <a:lstStyle/>
          <a:p>
            <a:fld id="{9CD0C8B4-A6BB-464C-ADE2-F545C1B279F4}" type="slidenum">
              <a:rPr lang="en-US" smtClean="0"/>
              <a:t>‹#›</a:t>
            </a:fld>
            <a:endParaRPr lang="en-US"/>
          </a:p>
        </p:txBody>
      </p:sp>
      <p:cxnSp>
        <p:nvCxnSpPr>
          <p:cNvPr id="10" name="Straight Connector 9">
            <a:extLst>
              <a:ext uri="{FF2B5EF4-FFF2-40B4-BE49-F238E27FC236}">
                <a16:creationId xmlns:a16="http://schemas.microsoft.com/office/drawing/2014/main" id="{DF76806A-635A-4066-9ADF-24D9EB9D21A5}"/>
              </a:ext>
            </a:extLst>
          </p:cNvPr>
          <p:cNvCxnSpPr/>
          <p:nvPr userDrawn="1"/>
        </p:nvCxnSpPr>
        <p:spPr>
          <a:xfrm>
            <a:off x="609600" y="1065211"/>
            <a:ext cx="5689600" cy="0"/>
          </a:xfrm>
          <a:prstGeom prst="line">
            <a:avLst/>
          </a:prstGeom>
          <a:ln w="76200" cap="rnd">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C865E41-ACCF-0DAF-AB70-664E08A5D8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68001" y="188803"/>
            <a:ext cx="1203649" cy="914221"/>
          </a:xfrm>
          <a:prstGeom prst="rect">
            <a:avLst/>
          </a:prstGeom>
        </p:spPr>
      </p:pic>
    </p:spTree>
    <p:extLst>
      <p:ext uri="{BB962C8B-B14F-4D97-AF65-F5344CB8AC3E}">
        <p14:creationId xmlns:p14="http://schemas.microsoft.com/office/powerpoint/2010/main" val="2117606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CD0C8B4-A6BB-464C-ADE2-F545C1B279F4}" type="slidenum">
              <a:rPr lang="en-US" smtClean="0"/>
              <a:t>‹#›</a:t>
            </a:fld>
            <a:endParaRPr lang="en-US"/>
          </a:p>
        </p:txBody>
      </p:sp>
      <p:cxnSp>
        <p:nvCxnSpPr>
          <p:cNvPr id="3" name="Straight Connector 2">
            <a:extLst>
              <a:ext uri="{FF2B5EF4-FFF2-40B4-BE49-F238E27FC236}">
                <a16:creationId xmlns:a16="http://schemas.microsoft.com/office/drawing/2014/main" id="{E4A36E96-A8F5-2364-4A8B-5DA57CECE230}"/>
              </a:ext>
            </a:extLst>
          </p:cNvPr>
          <p:cNvCxnSpPr/>
          <p:nvPr userDrawn="1"/>
        </p:nvCxnSpPr>
        <p:spPr>
          <a:xfrm>
            <a:off x="609600" y="1065211"/>
            <a:ext cx="5689600" cy="0"/>
          </a:xfrm>
          <a:prstGeom prst="line">
            <a:avLst/>
          </a:prstGeom>
          <a:ln w="76200" cap="rnd">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E318CCE-01B7-51F5-67AD-13A3F5B317D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68001" y="188803"/>
            <a:ext cx="1203649" cy="914221"/>
          </a:xfrm>
          <a:prstGeom prst="rect">
            <a:avLst/>
          </a:prstGeom>
        </p:spPr>
      </p:pic>
    </p:spTree>
    <p:extLst>
      <p:ext uri="{BB962C8B-B14F-4D97-AF65-F5344CB8AC3E}">
        <p14:creationId xmlns:p14="http://schemas.microsoft.com/office/powerpoint/2010/main" val="9764862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157E55-45A2-D7F9-526D-09A45FAC34D8}"/>
              </a:ext>
            </a:extLst>
          </p:cNvPr>
          <p:cNvSpPr>
            <a:spLocks noGrp="1"/>
          </p:cNvSpPr>
          <p:nvPr>
            <p:ph type="dt" sz="half" idx="10"/>
          </p:nvPr>
        </p:nvSpPr>
        <p:spPr/>
        <p:txBody>
          <a:bodyPr/>
          <a:lstStyle/>
          <a:p>
            <a:fld id="{CFF4EAD0-E5A1-4462-91A6-0616819A7A59}" type="datetimeFigureOut">
              <a:rPr lang="en-US" smtClean="0"/>
              <a:t>5/12/2026</a:t>
            </a:fld>
            <a:endParaRPr lang="en-US"/>
          </a:p>
        </p:txBody>
      </p:sp>
      <p:sp>
        <p:nvSpPr>
          <p:cNvPr id="3" name="Footer Placeholder 2">
            <a:extLst>
              <a:ext uri="{FF2B5EF4-FFF2-40B4-BE49-F238E27FC236}">
                <a16:creationId xmlns:a16="http://schemas.microsoft.com/office/drawing/2014/main" id="{1347CBAB-CD4A-E34E-A34E-AF20D07FA2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9166AC-43A6-8E0A-4D38-7C69CE6A0A0A}"/>
              </a:ext>
            </a:extLst>
          </p:cNvPr>
          <p:cNvSpPr>
            <a:spLocks noGrp="1"/>
          </p:cNvSpPr>
          <p:nvPr>
            <p:ph type="sldNum" sz="quarter" idx="12"/>
          </p:nvPr>
        </p:nvSpPr>
        <p:spPr/>
        <p:txBody>
          <a:bodyPr/>
          <a:lstStyle/>
          <a:p>
            <a:fld id="{2885A3C8-BE9D-46C4-9E0B-F82602C18781}" type="slidenum">
              <a:rPr lang="en-US" smtClean="0"/>
              <a:t>‹#›</a:t>
            </a:fld>
            <a:endParaRPr lang="en-US"/>
          </a:p>
        </p:txBody>
      </p:sp>
    </p:spTree>
    <p:extLst>
      <p:ext uri="{BB962C8B-B14F-4D97-AF65-F5344CB8AC3E}">
        <p14:creationId xmlns:p14="http://schemas.microsoft.com/office/powerpoint/2010/main" val="1389166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E3CC7C-42F6-415C-BB0B-1E05D2C8C09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0"/>
          <a:stretch/>
        </p:blipFill>
        <p:spPr>
          <a:xfrm>
            <a:off x="0" y="1143"/>
            <a:ext cx="12192000" cy="6857571"/>
          </a:xfrm>
          <a:prstGeom prst="rect">
            <a:avLst/>
          </a:prstGeom>
        </p:spPr>
      </p:pic>
      <p:sp>
        <p:nvSpPr>
          <p:cNvPr id="2" name="Title 1"/>
          <p:cNvSpPr>
            <a:spLocks noGrp="1"/>
          </p:cNvSpPr>
          <p:nvPr>
            <p:ph type="title"/>
          </p:nvPr>
        </p:nvSpPr>
        <p:spPr>
          <a:xfrm>
            <a:off x="913795" y="1761067"/>
            <a:ext cx="10353762" cy="1828813"/>
          </a:xfrm>
        </p:spPr>
        <p:txBody>
          <a:bodyPr anchor="b"/>
          <a:lstStyle>
            <a:lvl1pPr algn="l">
              <a:defRPr sz="4000" b="0" cap="none">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13795" y="3763439"/>
            <a:ext cx="10353762" cy="1333494"/>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09789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80CB792-BA6E-B3F9-3A08-A6269E40BB9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363200" cy="6858000"/>
          </a:xfrm>
          <a:prstGeom prst="rect">
            <a:avLst/>
          </a:prstGeom>
        </p:spPr>
      </p:pic>
      <p:sp>
        <p:nvSpPr>
          <p:cNvPr id="3" name="Subtitle 2"/>
          <p:cNvSpPr>
            <a:spLocks noGrp="1"/>
          </p:cNvSpPr>
          <p:nvPr>
            <p:ph type="subTitle" idx="1" hasCustomPrompt="1"/>
          </p:nvPr>
        </p:nvSpPr>
        <p:spPr>
          <a:xfrm>
            <a:off x="1625600" y="4014051"/>
            <a:ext cx="9387840" cy="1752600"/>
          </a:xfrm>
        </p:spPr>
        <p:txBody>
          <a:bodyPr>
            <a:normAutofit/>
          </a:bodyPr>
          <a:lstStyle>
            <a:lvl1pPr marL="0" indent="0" algn="ctr">
              <a:buNone/>
              <a:defRPr sz="3200" b="1">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Author/Speaker</a:t>
            </a:r>
          </a:p>
        </p:txBody>
      </p:sp>
      <p:sp>
        <p:nvSpPr>
          <p:cNvPr id="6" name="Slide Number Placeholder 5"/>
          <p:cNvSpPr>
            <a:spLocks noGrp="1"/>
          </p:cNvSpPr>
          <p:nvPr>
            <p:ph type="sldNum" sz="quarter" idx="12"/>
          </p:nvPr>
        </p:nvSpPr>
        <p:spPr/>
        <p:txBody>
          <a:bodyPr/>
          <a:lstStyle/>
          <a:p>
            <a:fld id="{9CD0C8B4-A6BB-464C-ADE2-F545C1B279F4}" type="slidenum">
              <a:rPr lang="en-US" smtClean="0"/>
              <a:t>‹#›</a:t>
            </a:fld>
            <a:endParaRPr lang="en-US"/>
          </a:p>
        </p:txBody>
      </p:sp>
      <p:cxnSp>
        <p:nvCxnSpPr>
          <p:cNvPr id="13" name="Straight Connector 12">
            <a:extLst>
              <a:ext uri="{FF2B5EF4-FFF2-40B4-BE49-F238E27FC236}">
                <a16:creationId xmlns:a16="http://schemas.microsoft.com/office/drawing/2014/main" id="{022E098C-F0AB-40D6-1EBD-D9A2F1AFB241}"/>
              </a:ext>
              <a:ext uri="{C183D7F6-B498-43B3-948B-1728B52AA6E4}">
                <adec:decorative xmlns:adec="http://schemas.microsoft.com/office/drawing/2017/decorative" val="1"/>
              </a:ext>
            </a:extLst>
          </p:cNvPr>
          <p:cNvCxnSpPr>
            <a:cxnSpLocks/>
          </p:cNvCxnSpPr>
          <p:nvPr userDrawn="1"/>
        </p:nvCxnSpPr>
        <p:spPr>
          <a:xfrm>
            <a:off x="3190240" y="3733800"/>
            <a:ext cx="6258560" cy="0"/>
          </a:xfrm>
          <a:prstGeom prst="line">
            <a:avLst/>
          </a:prstGeom>
          <a:ln w="762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1F6B6E25-A2FA-F0E2-8A0C-1279662EEC31}"/>
              </a:ext>
            </a:extLst>
          </p:cNvPr>
          <p:cNvSpPr txBox="1">
            <a:spLocks/>
          </p:cNvSpPr>
          <p:nvPr userDrawn="1"/>
        </p:nvSpPr>
        <p:spPr>
          <a:xfrm>
            <a:off x="8737600" y="6356355"/>
            <a:ext cx="2844800" cy="365125"/>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0C8B4-A6BB-464C-ADE2-F545C1B279F4}" type="slidenum">
              <a:rPr lang="en-US" sz="1600" smtClean="0"/>
              <a:pPr/>
              <a:t>‹#›</a:t>
            </a:fld>
            <a:endParaRPr lang="en-US" sz="1600"/>
          </a:p>
        </p:txBody>
      </p:sp>
      <p:sp>
        <p:nvSpPr>
          <p:cNvPr id="17" name="Title 1">
            <a:extLst>
              <a:ext uri="{FF2B5EF4-FFF2-40B4-BE49-F238E27FC236}">
                <a16:creationId xmlns:a16="http://schemas.microsoft.com/office/drawing/2014/main" id="{2154003D-AF8D-7F38-1048-6DA80CC89226}"/>
              </a:ext>
            </a:extLst>
          </p:cNvPr>
          <p:cNvSpPr>
            <a:spLocks noGrp="1"/>
          </p:cNvSpPr>
          <p:nvPr>
            <p:ph type="title" hasCustomPrompt="1"/>
          </p:nvPr>
        </p:nvSpPr>
        <p:spPr>
          <a:xfrm>
            <a:off x="1625600" y="2189904"/>
            <a:ext cx="9387840" cy="1395520"/>
          </a:xfrm>
        </p:spPr>
        <p:txBody>
          <a:bodyPr>
            <a:noAutofit/>
          </a:bodyPr>
          <a:lstStyle>
            <a:lvl1pPr algn="ctr">
              <a:defRPr sz="5867"/>
            </a:lvl1pPr>
          </a:lstStyle>
          <a:p>
            <a:r>
              <a:rPr lang="en-US"/>
              <a:t>Title Slide</a:t>
            </a:r>
          </a:p>
        </p:txBody>
      </p:sp>
      <p:pic>
        <p:nvPicPr>
          <p:cNvPr id="2" name="Picture 1" descr="NAACOS">
            <a:extLst>
              <a:ext uri="{FF2B5EF4-FFF2-40B4-BE49-F238E27FC236}">
                <a16:creationId xmlns:a16="http://schemas.microsoft.com/office/drawing/2014/main" id="{A655A72F-A400-D78E-0371-C12B7F3B9B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0749" y="177801"/>
            <a:ext cx="1783184" cy="1354404"/>
          </a:xfrm>
          <a:prstGeom prst="rect">
            <a:avLst/>
          </a:prstGeom>
        </p:spPr>
      </p:pic>
    </p:spTree>
    <p:extLst>
      <p:ext uri="{BB962C8B-B14F-4D97-AF65-F5344CB8AC3E}">
        <p14:creationId xmlns:p14="http://schemas.microsoft.com/office/powerpoint/2010/main" val="2701077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267"/>
            </a:lvl1pPr>
          </a:lstStyle>
          <a:p>
            <a:r>
              <a:rPr lang="en-US"/>
              <a:t>Click to edit Master title style</a:t>
            </a:r>
          </a:p>
        </p:txBody>
      </p:sp>
      <p:sp>
        <p:nvSpPr>
          <p:cNvPr id="3" name="Content Placeholder 2"/>
          <p:cNvSpPr>
            <a:spLocks noGrp="1"/>
          </p:cNvSpPr>
          <p:nvPr>
            <p:ph idx="1"/>
          </p:nvPr>
        </p:nvSpPr>
        <p:spPr/>
        <p:txBody>
          <a:bodyPr/>
          <a:lstStyle>
            <a:lvl1pPr>
              <a:buClr>
                <a:schemeClr val="tx2"/>
              </a:buClr>
              <a:defRPr/>
            </a:lvl1pPr>
            <a:lvl2pPr marL="990575" indent="-380990">
              <a:buClr>
                <a:schemeClr val="tx2"/>
              </a:buClr>
              <a:buFont typeface="Courier New" panose="02070309020205020404" pitchFamily="49" charset="0"/>
              <a:buChar char="o"/>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CD0C8B4-A6BB-464C-ADE2-F545C1B279F4}" type="slidenum">
              <a:rPr lang="en-US" smtClean="0"/>
              <a:t>‹#›</a:t>
            </a:fld>
            <a:endParaRPr lang="en-US"/>
          </a:p>
        </p:txBody>
      </p:sp>
      <p:cxnSp>
        <p:nvCxnSpPr>
          <p:cNvPr id="4" name="Straight Connector 3">
            <a:extLst>
              <a:ext uri="{FF2B5EF4-FFF2-40B4-BE49-F238E27FC236}">
                <a16:creationId xmlns:a16="http://schemas.microsoft.com/office/drawing/2014/main" id="{A3BE601E-5F0F-6D63-4FF8-DD96D90E4DD8}"/>
              </a:ext>
              <a:ext uri="{C183D7F6-B498-43B3-948B-1728B52AA6E4}">
                <adec:decorative xmlns:adec="http://schemas.microsoft.com/office/drawing/2017/decorative" val="1"/>
              </a:ext>
            </a:extLst>
          </p:cNvPr>
          <p:cNvCxnSpPr>
            <a:cxnSpLocks/>
          </p:cNvCxnSpPr>
          <p:nvPr userDrawn="1"/>
        </p:nvCxnSpPr>
        <p:spPr>
          <a:xfrm>
            <a:off x="609600" y="1065211"/>
            <a:ext cx="5689600" cy="0"/>
          </a:xfrm>
          <a:prstGeom prst="line">
            <a:avLst/>
          </a:prstGeom>
          <a:ln w="762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descr="NAACOS">
            <a:extLst>
              <a:ext uri="{FF2B5EF4-FFF2-40B4-BE49-F238E27FC236}">
                <a16:creationId xmlns:a16="http://schemas.microsoft.com/office/drawing/2014/main" id="{3CA812EC-6C91-5792-8A7D-FD98FEA884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801" y="218456"/>
            <a:ext cx="1374796" cy="975345"/>
          </a:xfrm>
          <a:prstGeom prst="rect">
            <a:avLst/>
          </a:prstGeom>
        </p:spPr>
      </p:pic>
    </p:spTree>
    <p:extLst>
      <p:ext uri="{BB962C8B-B14F-4D97-AF65-F5344CB8AC3E}">
        <p14:creationId xmlns:p14="http://schemas.microsoft.com/office/powerpoint/2010/main" val="4654823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itle and Side-by-S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CD0C8B4-A6BB-464C-ADE2-F545C1B279F4}" type="slidenum">
              <a:rPr lang="en-US" smtClean="0"/>
              <a:t>‹#›</a:t>
            </a:fld>
            <a:endParaRPr lang="en-US"/>
          </a:p>
        </p:txBody>
      </p:sp>
      <p:cxnSp>
        <p:nvCxnSpPr>
          <p:cNvPr id="5" name="Straight Connector 4">
            <a:extLst>
              <a:ext uri="{FF2B5EF4-FFF2-40B4-BE49-F238E27FC236}">
                <a16:creationId xmlns:a16="http://schemas.microsoft.com/office/drawing/2014/main" id="{094A5E61-6BB3-D5B9-B275-837D6F6A6C81}"/>
              </a:ext>
              <a:ext uri="{C183D7F6-B498-43B3-948B-1728B52AA6E4}">
                <adec:decorative xmlns:adec="http://schemas.microsoft.com/office/drawing/2017/decorative" val="1"/>
              </a:ext>
            </a:extLst>
          </p:cNvPr>
          <p:cNvCxnSpPr>
            <a:cxnSpLocks/>
          </p:cNvCxnSpPr>
          <p:nvPr userDrawn="1"/>
        </p:nvCxnSpPr>
        <p:spPr>
          <a:xfrm>
            <a:off x="609600" y="1065211"/>
            <a:ext cx="5689600" cy="0"/>
          </a:xfrm>
          <a:prstGeom prst="line">
            <a:avLst/>
          </a:prstGeom>
          <a:ln w="762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8" descr="NAACOS">
            <a:extLst>
              <a:ext uri="{FF2B5EF4-FFF2-40B4-BE49-F238E27FC236}">
                <a16:creationId xmlns:a16="http://schemas.microsoft.com/office/drawing/2014/main" id="{7EC644B5-85BA-F4FF-1758-B209DFB21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801" y="218456"/>
            <a:ext cx="1374796" cy="975345"/>
          </a:xfrm>
          <a:prstGeom prst="rect">
            <a:avLst/>
          </a:prstGeom>
        </p:spPr>
      </p:pic>
    </p:spTree>
    <p:extLst>
      <p:ext uri="{BB962C8B-B14F-4D97-AF65-F5344CB8AC3E}">
        <p14:creationId xmlns:p14="http://schemas.microsoft.com/office/powerpoint/2010/main" val="2258528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CD0C8B4-A6BB-464C-ADE2-F545C1B279F4}" type="slidenum">
              <a:rPr lang="en-US" smtClean="0"/>
              <a:t>‹#›</a:t>
            </a:fld>
            <a:endParaRPr lang="en-US"/>
          </a:p>
        </p:txBody>
      </p:sp>
      <p:cxnSp>
        <p:nvCxnSpPr>
          <p:cNvPr id="3" name="Straight Connector 2">
            <a:extLst>
              <a:ext uri="{FF2B5EF4-FFF2-40B4-BE49-F238E27FC236}">
                <a16:creationId xmlns:a16="http://schemas.microsoft.com/office/drawing/2014/main" id="{886E979E-A2AF-43A0-E8F8-C6FF3E683A3A}"/>
              </a:ext>
              <a:ext uri="{C183D7F6-B498-43B3-948B-1728B52AA6E4}">
                <adec:decorative xmlns:adec="http://schemas.microsoft.com/office/drawing/2017/decorative" val="1"/>
              </a:ext>
            </a:extLst>
          </p:cNvPr>
          <p:cNvCxnSpPr>
            <a:cxnSpLocks/>
          </p:cNvCxnSpPr>
          <p:nvPr userDrawn="1"/>
        </p:nvCxnSpPr>
        <p:spPr>
          <a:xfrm>
            <a:off x="609600" y="1065211"/>
            <a:ext cx="5689600" cy="0"/>
          </a:xfrm>
          <a:prstGeom prst="line">
            <a:avLst/>
          </a:prstGeom>
          <a:ln w="762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descr="NAACOS">
            <a:extLst>
              <a:ext uri="{FF2B5EF4-FFF2-40B4-BE49-F238E27FC236}">
                <a16:creationId xmlns:a16="http://schemas.microsoft.com/office/drawing/2014/main" id="{EE01E18E-576B-1EB6-5D6C-7A9A003F1A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801" y="218456"/>
            <a:ext cx="1374796" cy="975345"/>
          </a:xfrm>
          <a:prstGeom prst="rect">
            <a:avLst/>
          </a:prstGeom>
        </p:spPr>
      </p:pic>
    </p:spTree>
    <p:extLst>
      <p:ext uri="{BB962C8B-B14F-4D97-AF65-F5344CB8AC3E}">
        <p14:creationId xmlns:p14="http://schemas.microsoft.com/office/powerpoint/2010/main" val="706943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D4A53E-21E2-F886-E27B-D7E610106927}"/>
              </a:ext>
            </a:extLst>
          </p:cNvPr>
          <p:cNvSpPr>
            <a:spLocks noGrp="1"/>
          </p:cNvSpPr>
          <p:nvPr>
            <p:ph type="sldNum" sz="quarter" idx="10"/>
          </p:nvPr>
        </p:nvSpPr>
        <p:spPr/>
        <p:txBody>
          <a:bodyPr/>
          <a:lstStyle/>
          <a:p>
            <a:fld id="{9CD0C8B4-A6BB-464C-ADE2-F545C1B279F4}" type="slidenum">
              <a:rPr lang="en-US" smtClean="0"/>
              <a:t>‹#›</a:t>
            </a:fld>
            <a:endParaRPr lang="en-US"/>
          </a:p>
        </p:txBody>
      </p:sp>
      <p:cxnSp>
        <p:nvCxnSpPr>
          <p:cNvPr id="4" name="Straight Connector 3">
            <a:extLst>
              <a:ext uri="{FF2B5EF4-FFF2-40B4-BE49-F238E27FC236}">
                <a16:creationId xmlns:a16="http://schemas.microsoft.com/office/drawing/2014/main" id="{44E00711-B3DB-A6F9-D974-793E86F2210A}"/>
              </a:ext>
              <a:ext uri="{C183D7F6-B498-43B3-948B-1728B52AA6E4}">
                <adec:decorative xmlns:adec="http://schemas.microsoft.com/office/drawing/2017/decorative" val="1"/>
              </a:ext>
            </a:extLst>
          </p:cNvPr>
          <p:cNvCxnSpPr>
            <a:cxnSpLocks/>
          </p:cNvCxnSpPr>
          <p:nvPr userDrawn="1"/>
        </p:nvCxnSpPr>
        <p:spPr>
          <a:xfrm>
            <a:off x="3699029" y="1580115"/>
            <a:ext cx="0" cy="3391379"/>
          </a:xfrm>
          <a:prstGeom prst="line">
            <a:avLst/>
          </a:prstGeom>
          <a:ln w="762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D130B473-EF3C-37B9-EF4A-9D367D0C09AE}"/>
              </a:ext>
            </a:extLst>
          </p:cNvPr>
          <p:cNvSpPr>
            <a:spLocks noGrp="1"/>
          </p:cNvSpPr>
          <p:nvPr>
            <p:ph type="body" sz="quarter" idx="11" hasCustomPrompt="1"/>
          </p:nvPr>
        </p:nvSpPr>
        <p:spPr>
          <a:xfrm>
            <a:off x="1038225" y="1562100"/>
            <a:ext cx="2468563" cy="3462338"/>
          </a:xfrm>
        </p:spPr>
        <p:txBody>
          <a:bodyPr/>
          <a:lstStyle>
            <a:lvl1pPr marL="0" indent="0">
              <a:buNone/>
              <a:defRPr/>
            </a:lvl1pPr>
          </a:lstStyle>
          <a:p>
            <a:pPr lvl="0"/>
            <a:r>
              <a:rPr lang="en-US"/>
              <a:t>High-level heading</a:t>
            </a:r>
          </a:p>
        </p:txBody>
      </p:sp>
      <p:sp>
        <p:nvSpPr>
          <p:cNvPr id="9" name="Content Placeholder 8">
            <a:extLst>
              <a:ext uri="{FF2B5EF4-FFF2-40B4-BE49-F238E27FC236}">
                <a16:creationId xmlns:a16="http://schemas.microsoft.com/office/drawing/2014/main" id="{314E2578-7E86-7777-B6BB-1451BC3A8A26}"/>
              </a:ext>
            </a:extLst>
          </p:cNvPr>
          <p:cNvSpPr>
            <a:spLocks noGrp="1"/>
          </p:cNvSpPr>
          <p:nvPr>
            <p:ph sz="quarter" idx="12" hasCustomPrompt="1"/>
          </p:nvPr>
        </p:nvSpPr>
        <p:spPr>
          <a:xfrm>
            <a:off x="3976688" y="1562100"/>
            <a:ext cx="7605712" cy="3462338"/>
          </a:xfrm>
        </p:spPr>
        <p:txBody>
          <a:bodyPr/>
          <a:lstStyle>
            <a:lvl1pPr marL="0" indent="0">
              <a:buNone/>
              <a:defRPr/>
            </a:lvl1pPr>
          </a:lstStyle>
          <a:p>
            <a:pPr lvl="0"/>
            <a:r>
              <a:rPr lang="en-US"/>
              <a:t>Section Title</a:t>
            </a:r>
          </a:p>
          <a:p>
            <a:pPr lvl="1"/>
            <a:endParaRPr lang="en-US"/>
          </a:p>
        </p:txBody>
      </p:sp>
    </p:spTree>
    <p:extLst>
      <p:ext uri="{BB962C8B-B14F-4D97-AF65-F5344CB8AC3E}">
        <p14:creationId xmlns:p14="http://schemas.microsoft.com/office/powerpoint/2010/main" val="33191567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Contact">
    <p:spTree>
      <p:nvGrpSpPr>
        <p:cNvPr id="1" name=""/>
        <p:cNvGrpSpPr/>
        <p:nvPr/>
      </p:nvGrpSpPr>
      <p:grpSpPr>
        <a:xfrm>
          <a:off x="0" y="0"/>
          <a:ext cx="0" cy="0"/>
          <a:chOff x="0" y="0"/>
          <a:chExt cx="0" cy="0"/>
        </a:xfrm>
      </p:grpSpPr>
      <p:sp>
        <p:nvSpPr>
          <p:cNvPr id="2" name="Title 1"/>
          <p:cNvSpPr>
            <a:spLocks noGrp="1"/>
          </p:cNvSpPr>
          <p:nvPr>
            <p:ph type="title"/>
          </p:nvPr>
        </p:nvSpPr>
        <p:spPr>
          <a:xfrm>
            <a:off x="609600" y="1517954"/>
            <a:ext cx="10972800" cy="790572"/>
          </a:xfrm>
        </p:spPr>
        <p:txBody>
          <a:bodyPr/>
          <a:lstStyle>
            <a:lvl1pPr algn="ctr">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9CD0C8B4-A6BB-464C-ADE2-F545C1B279F4}" type="slidenum">
              <a:rPr lang="en-US" smtClean="0"/>
              <a:t>‹#›</a:t>
            </a:fld>
            <a:endParaRPr lang="en-US"/>
          </a:p>
        </p:txBody>
      </p:sp>
      <p:cxnSp>
        <p:nvCxnSpPr>
          <p:cNvPr id="3" name="Straight Connector 2">
            <a:extLst>
              <a:ext uri="{FF2B5EF4-FFF2-40B4-BE49-F238E27FC236}">
                <a16:creationId xmlns:a16="http://schemas.microsoft.com/office/drawing/2014/main" id="{886E979E-A2AF-43A0-E8F8-C6FF3E683A3A}"/>
              </a:ext>
              <a:ext uri="{C183D7F6-B498-43B3-948B-1728B52AA6E4}">
                <adec:decorative xmlns:adec="http://schemas.microsoft.com/office/drawing/2017/decorative" val="1"/>
              </a:ext>
            </a:extLst>
          </p:cNvPr>
          <p:cNvCxnSpPr>
            <a:cxnSpLocks/>
          </p:cNvCxnSpPr>
          <p:nvPr userDrawn="1"/>
        </p:nvCxnSpPr>
        <p:spPr>
          <a:xfrm>
            <a:off x="3357186" y="2486148"/>
            <a:ext cx="5689600" cy="0"/>
          </a:xfrm>
          <a:prstGeom prst="line">
            <a:avLst/>
          </a:prstGeom>
          <a:ln w="762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descr="NAACOS">
            <a:extLst>
              <a:ext uri="{FF2B5EF4-FFF2-40B4-BE49-F238E27FC236}">
                <a16:creationId xmlns:a16="http://schemas.microsoft.com/office/drawing/2014/main" id="{EE01E18E-576B-1EB6-5D6C-7A9A003F1A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801" y="218456"/>
            <a:ext cx="1374796" cy="975345"/>
          </a:xfrm>
          <a:prstGeom prst="rect">
            <a:avLst/>
          </a:prstGeom>
        </p:spPr>
      </p:pic>
      <p:sp>
        <p:nvSpPr>
          <p:cNvPr id="8" name="TextBox 7">
            <a:extLst>
              <a:ext uri="{FF2B5EF4-FFF2-40B4-BE49-F238E27FC236}">
                <a16:creationId xmlns:a16="http://schemas.microsoft.com/office/drawing/2014/main" id="{B18CA4DF-0CAB-332F-BE73-00F3CB78A051}"/>
              </a:ext>
            </a:extLst>
          </p:cNvPr>
          <p:cNvSpPr txBox="1"/>
          <p:nvPr userDrawn="1"/>
        </p:nvSpPr>
        <p:spPr>
          <a:xfrm>
            <a:off x="2905468" y="4798151"/>
            <a:ext cx="6381064" cy="369332"/>
          </a:xfrm>
          <a:prstGeom prst="rect">
            <a:avLst/>
          </a:prstGeom>
          <a:noFill/>
        </p:spPr>
        <p:txBody>
          <a:bodyPr wrap="square" rtlCol="0">
            <a:spAutoFit/>
          </a:bodyPr>
          <a:lstStyle/>
          <a:p>
            <a:pPr algn="ctr"/>
            <a:r>
              <a:rPr lang="en-US" dirty="0">
                <a:solidFill>
                  <a:srgbClr val="92D050"/>
                </a:solidFill>
                <a:hlinkClick r:id="rId3">
                  <a:extLst>
                    <a:ext uri="{A12FA001-AC4F-418D-AE19-62706E023703}">
                      <ahyp:hlinkClr xmlns:ahyp="http://schemas.microsoft.com/office/drawing/2018/hyperlinkcolor" val="tx"/>
                    </a:ext>
                  </a:extLst>
                </a:hlinkClick>
              </a:rPr>
              <a:t>www.naacos.com</a:t>
            </a:r>
            <a:r>
              <a:rPr lang="en-US" dirty="0">
                <a:solidFill>
                  <a:srgbClr val="92D050"/>
                </a:solidFill>
              </a:rPr>
              <a:t> </a:t>
            </a:r>
          </a:p>
        </p:txBody>
      </p:sp>
      <p:sp>
        <p:nvSpPr>
          <p:cNvPr id="12" name="Text Placeholder 11">
            <a:extLst>
              <a:ext uri="{FF2B5EF4-FFF2-40B4-BE49-F238E27FC236}">
                <a16:creationId xmlns:a16="http://schemas.microsoft.com/office/drawing/2014/main" id="{7D65CF7E-FD7B-5054-E158-0620D70A95DE}"/>
              </a:ext>
            </a:extLst>
          </p:cNvPr>
          <p:cNvSpPr>
            <a:spLocks noGrp="1"/>
          </p:cNvSpPr>
          <p:nvPr>
            <p:ph type="body" sz="quarter" idx="13" hasCustomPrompt="1"/>
          </p:nvPr>
        </p:nvSpPr>
        <p:spPr>
          <a:xfrm>
            <a:off x="3357563" y="2678112"/>
            <a:ext cx="2647950" cy="1874151"/>
          </a:xfrm>
        </p:spPr>
        <p:txBody>
          <a:bodyPr>
            <a:noAutofit/>
          </a:bodyPr>
          <a:lstStyle>
            <a:lvl1pPr marL="0" indent="0">
              <a:buNone/>
              <a:defRPr sz="2600" b="0" i="0"/>
            </a:lvl1pPr>
            <a:lvl4pPr marL="1828755" indent="0">
              <a:buNone/>
              <a:defRPr sz="1800"/>
            </a:lvl4pPr>
            <a:lvl5pPr marL="2438339" indent="0">
              <a:buNone/>
              <a:defRPr sz="1800"/>
            </a:lvl5pPr>
          </a:lstStyle>
          <a:p>
            <a:pPr lvl="0"/>
            <a:r>
              <a:rPr lang="en-US"/>
              <a:t>Name</a:t>
            </a:r>
          </a:p>
          <a:p>
            <a:pPr lvl="0"/>
            <a:r>
              <a:rPr lang="en-US"/>
              <a:t>Title</a:t>
            </a:r>
          </a:p>
          <a:p>
            <a:pPr lvl="0"/>
            <a:r>
              <a:rPr lang="en-US"/>
              <a:t>Phone</a:t>
            </a:r>
          </a:p>
          <a:p>
            <a:pPr lvl="0"/>
            <a:r>
              <a:rPr lang="en-US"/>
              <a:t>Email</a:t>
            </a:r>
          </a:p>
          <a:p>
            <a:pPr lvl="0"/>
            <a:endParaRPr lang="en-US"/>
          </a:p>
        </p:txBody>
      </p:sp>
      <p:sp>
        <p:nvSpPr>
          <p:cNvPr id="15" name="Text Placeholder 11">
            <a:extLst>
              <a:ext uri="{FF2B5EF4-FFF2-40B4-BE49-F238E27FC236}">
                <a16:creationId xmlns:a16="http://schemas.microsoft.com/office/drawing/2014/main" id="{1A82CE82-9E0D-E546-DC65-B3A62B783080}"/>
              </a:ext>
            </a:extLst>
          </p:cNvPr>
          <p:cNvSpPr>
            <a:spLocks noGrp="1"/>
          </p:cNvSpPr>
          <p:nvPr>
            <p:ph type="body" sz="quarter" idx="14" hasCustomPrompt="1"/>
          </p:nvPr>
        </p:nvSpPr>
        <p:spPr>
          <a:xfrm>
            <a:off x="6201986" y="2678112"/>
            <a:ext cx="2647950" cy="1874145"/>
          </a:xfrm>
        </p:spPr>
        <p:txBody>
          <a:bodyPr>
            <a:noAutofit/>
          </a:bodyPr>
          <a:lstStyle>
            <a:lvl1pPr marL="0" indent="0">
              <a:buNone/>
              <a:defRPr sz="2600"/>
            </a:lvl1pPr>
            <a:lvl4pPr marL="1828755" indent="0">
              <a:buNone/>
              <a:defRPr sz="1800"/>
            </a:lvl4pPr>
            <a:lvl5pPr marL="2438339" indent="0">
              <a:buNone/>
              <a:defRPr sz="1800"/>
            </a:lvl5pPr>
          </a:lstStyle>
          <a:p>
            <a:pPr lvl="0"/>
            <a:r>
              <a:rPr lang="en-US"/>
              <a:t>Name</a:t>
            </a:r>
          </a:p>
          <a:p>
            <a:pPr lvl="0"/>
            <a:r>
              <a:rPr lang="en-US"/>
              <a:t>Title</a:t>
            </a:r>
          </a:p>
          <a:p>
            <a:pPr lvl="0"/>
            <a:r>
              <a:rPr lang="en-US"/>
              <a:t>Phone</a:t>
            </a:r>
          </a:p>
          <a:p>
            <a:pPr lvl="0"/>
            <a:r>
              <a:rPr lang="en-US"/>
              <a:t>Email</a:t>
            </a:r>
          </a:p>
          <a:p>
            <a:pPr lvl="0"/>
            <a:endParaRPr lang="en-US"/>
          </a:p>
        </p:txBody>
      </p:sp>
    </p:spTree>
    <p:extLst>
      <p:ext uri="{BB962C8B-B14F-4D97-AF65-F5344CB8AC3E}">
        <p14:creationId xmlns:p14="http://schemas.microsoft.com/office/powerpoint/2010/main" val="910749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969264"/>
          </a:xfrm>
        </p:spPr>
        <p:txBody>
          <a:bodyPr/>
          <a:lstStyle/>
          <a:p>
            <a:r>
              <a:rPr lang="en-US"/>
              <a:t>Click to edit Master title style</a:t>
            </a:r>
          </a:p>
        </p:txBody>
      </p:sp>
      <p:sp>
        <p:nvSpPr>
          <p:cNvPr id="9" name="Text Placeholder 2">
            <a:extLst>
              <a:ext uri="{FF2B5EF4-FFF2-40B4-BE49-F238E27FC236}">
                <a16:creationId xmlns:a16="http://schemas.microsoft.com/office/drawing/2014/main" id="{B909FD79-3EAA-4D56-8C18-9360EC3D22A9}"/>
              </a:ext>
            </a:extLst>
          </p:cNvPr>
          <p:cNvSpPr>
            <a:spLocks noGrp="1"/>
          </p:cNvSpPr>
          <p:nvPr>
            <p:ph type="body" idx="13"/>
          </p:nvPr>
        </p:nvSpPr>
        <p:spPr>
          <a:xfrm>
            <a:off x="913795" y="1885950"/>
            <a:ext cx="4867490" cy="643605"/>
          </a:xfrm>
        </p:spPr>
        <p:txBody>
          <a:bodyPr anchor="b">
            <a:noAutofit/>
          </a:bodyPr>
          <a:lstStyle>
            <a:lvl1pPr marL="0" indent="0" algn="ctr">
              <a:buNone/>
              <a:defRPr sz="1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2632105"/>
            <a:ext cx="4867489" cy="3159095"/>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7DD674F0-AFFA-4D06-A577-20E7D950F57B}"/>
              </a:ext>
            </a:extLst>
          </p:cNvPr>
          <p:cNvSpPr>
            <a:spLocks noGrp="1"/>
          </p:cNvSpPr>
          <p:nvPr>
            <p:ph type="body" idx="19"/>
          </p:nvPr>
        </p:nvSpPr>
        <p:spPr>
          <a:xfrm>
            <a:off x="6400067" y="1885950"/>
            <a:ext cx="4867490" cy="643605"/>
          </a:xfrm>
        </p:spPr>
        <p:txBody>
          <a:bodyPr anchor="b">
            <a:noAutofit/>
          </a:bodyPr>
          <a:lstStyle>
            <a:lvl1pPr marL="0" indent="0" algn="ctr">
              <a:buNone/>
              <a:defRPr sz="1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2">
            <a:extLst>
              <a:ext uri="{FF2B5EF4-FFF2-40B4-BE49-F238E27FC236}">
                <a16:creationId xmlns:a16="http://schemas.microsoft.com/office/drawing/2014/main" id="{B9D99004-E6F9-4E46-AE4E-8F92948CB448}"/>
              </a:ext>
            </a:extLst>
          </p:cNvPr>
          <p:cNvSpPr>
            <a:spLocks noGrp="1"/>
          </p:cNvSpPr>
          <p:nvPr>
            <p:ph sz="half" idx="20" hasCustomPrompt="1"/>
          </p:nvPr>
        </p:nvSpPr>
        <p:spPr>
          <a:xfrm>
            <a:off x="6400067" y="2632105"/>
            <a:ext cx="4867489" cy="3159095"/>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3" name="Slide Number Placeholder 5">
            <a:extLst>
              <a:ext uri="{FF2B5EF4-FFF2-40B4-BE49-F238E27FC236}">
                <a16:creationId xmlns:a16="http://schemas.microsoft.com/office/drawing/2014/main" id="{E2FB9BF7-FE97-4063-984D-6CC0EE2A56B9}"/>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sp>
        <p:nvSpPr>
          <p:cNvPr id="14" name="Footer Placeholder 28">
            <a:extLst>
              <a:ext uri="{FF2B5EF4-FFF2-40B4-BE49-F238E27FC236}">
                <a16:creationId xmlns:a16="http://schemas.microsoft.com/office/drawing/2014/main" id="{1D821833-FE27-49C5-837D-504DD22DE9F1}"/>
              </a:ext>
            </a:extLst>
          </p:cNvPr>
          <p:cNvSpPr>
            <a:spLocks noGrp="1"/>
          </p:cNvSpPr>
          <p:nvPr>
            <p:ph type="ftr" sz="quarter" idx="3"/>
          </p:nvPr>
        </p:nvSpPr>
        <p:spPr>
          <a:xfrm>
            <a:off x="8308958" y="6385562"/>
            <a:ext cx="2958599" cy="365125"/>
          </a:xfrm>
          <a:prstGeom prst="rect">
            <a:avLst/>
          </a:prstGeom>
        </p:spPr>
        <p:txBody>
          <a:bodyPr/>
          <a:lstStyle/>
          <a:p>
            <a:r>
              <a:rPr lang="en-US"/>
              <a:t>©2024 by Ursa Health LLC. All rights reserved.</a:t>
            </a:r>
          </a:p>
          <a:p>
            <a:r>
              <a:rPr lang="en-US"/>
              <a:t>Confidential and not for distribution.</a:t>
            </a:r>
          </a:p>
        </p:txBody>
      </p:sp>
    </p:spTree>
    <p:extLst>
      <p:ext uri="{BB962C8B-B14F-4D97-AF65-F5344CB8AC3E}">
        <p14:creationId xmlns:p14="http://schemas.microsoft.com/office/powerpoint/2010/main" val="3175175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624FD62C-9C3C-4E75-9B82-D62D6AA0A09C}"/>
              </a:ext>
            </a:extLst>
          </p:cNvPr>
          <p:cNvSpPr>
            <a:spLocks noGrp="1"/>
          </p:cNvSpPr>
          <p:nvPr>
            <p:ph type="sldNum" sz="quarter" idx="4"/>
          </p:nvPr>
        </p:nvSpPr>
        <p:spPr>
          <a:xfrm>
            <a:off x="11579521" y="6327196"/>
            <a:ext cx="310040" cy="365125"/>
          </a:xfrm>
          <a:prstGeom prst="rect">
            <a:avLst/>
          </a:prstGeom>
        </p:spPr>
        <p:txBody>
          <a:bodyPr vert="horz" lIns="91440" tIns="45720" rIns="91440" bIns="45720" rtlCol="0" anchor="ctr"/>
          <a:lstStyle>
            <a:lvl1pPr algn="ctr">
              <a:defRPr sz="8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pic>
        <p:nvPicPr>
          <p:cNvPr id="4" name="Picture 3">
            <a:extLst>
              <a:ext uri="{FF2B5EF4-FFF2-40B4-BE49-F238E27FC236}">
                <a16:creationId xmlns:a16="http://schemas.microsoft.com/office/drawing/2014/main" id="{3A1BEA07-27EF-446D-8A3D-6763E2D0CF5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2"/>
          <a:stretch/>
        </p:blipFill>
        <p:spPr>
          <a:xfrm>
            <a:off x="6096000" y="0"/>
            <a:ext cx="6096000" cy="6858000"/>
          </a:xfrm>
          <a:prstGeom prst="rect">
            <a:avLst/>
          </a:prstGeom>
        </p:spPr>
      </p:pic>
      <p:pic>
        <p:nvPicPr>
          <p:cNvPr id="24" name="Picture 23">
            <a:extLst>
              <a:ext uri="{FF2B5EF4-FFF2-40B4-BE49-F238E27FC236}">
                <a16:creationId xmlns:a16="http://schemas.microsoft.com/office/drawing/2014/main" id="{03D6B0D3-841F-40AD-BBC8-E18BE916F3F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090576" y="-166"/>
            <a:ext cx="6101424" cy="6858166"/>
          </a:xfrm>
          <a:prstGeom prst="rect">
            <a:avLst/>
          </a:prstGeom>
        </p:spPr>
      </p:pic>
    </p:spTree>
    <p:extLst>
      <p:ext uri="{BB962C8B-B14F-4D97-AF65-F5344CB8AC3E}">
        <p14:creationId xmlns:p14="http://schemas.microsoft.com/office/powerpoint/2010/main" val="4251049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4867489" cy="118872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1E019847-1404-44BF-8F11-052DC7BEDDFC}"/>
              </a:ext>
            </a:extLst>
          </p:cNvPr>
          <p:cNvSpPr>
            <a:spLocks noGrp="1"/>
          </p:cNvSpPr>
          <p:nvPr>
            <p:ph sz="half" idx="18" hasCustomPrompt="1"/>
          </p:nvPr>
        </p:nvSpPr>
        <p:spPr>
          <a:xfrm>
            <a:off x="913795" y="1976583"/>
            <a:ext cx="4867489" cy="3814618"/>
          </a:xfrm>
        </p:spPr>
        <p:txBody>
          <a:bodyPr anchor="t">
            <a:normAutofit/>
          </a:bodyPr>
          <a:lstStyle>
            <a:lvl1pPr marL="282575" indent="-244475">
              <a:defRPr sz="1800"/>
            </a:lvl1pPr>
            <a:lvl2pPr marL="512763" indent="-230188">
              <a:defRPr sz="1600"/>
            </a:lvl2pPr>
            <a:lvl3pPr marL="742950" indent="-230188">
              <a:defRPr sz="1400"/>
            </a:lvl3pPr>
            <a:lvl4pPr marL="914400" indent="-171450">
              <a:defRPr sz="1200"/>
            </a:lvl4pPr>
            <a:lvl5pPr>
              <a:defRPr sz="1200"/>
            </a:lvl5pPr>
          </a:lstStyle>
          <a:p>
            <a:pPr lvl="0"/>
            <a:r>
              <a:rPr lang="en-US"/>
              <a:t>First level</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624FD62C-9C3C-4E75-9B82-D62D6AA0A09C}"/>
              </a:ext>
            </a:extLst>
          </p:cNvPr>
          <p:cNvSpPr>
            <a:spLocks noGrp="1"/>
          </p:cNvSpPr>
          <p:nvPr>
            <p:ph type="sldNum" sz="quarter" idx="4"/>
          </p:nvPr>
        </p:nvSpPr>
        <p:spPr>
          <a:xfrm>
            <a:off x="11579521" y="6327196"/>
            <a:ext cx="310040" cy="365125"/>
          </a:xfrm>
          <a:prstGeom prst="rect">
            <a:avLst/>
          </a:prstGeom>
        </p:spPr>
        <p:txBody>
          <a:bodyPr vert="horz" lIns="91440" tIns="45720" rIns="91440" bIns="45720" rtlCol="0" anchor="ctr"/>
          <a:lstStyle>
            <a:lvl1pPr algn="ctr">
              <a:defRPr sz="8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pic>
        <p:nvPicPr>
          <p:cNvPr id="4" name="Picture 3">
            <a:extLst>
              <a:ext uri="{FF2B5EF4-FFF2-40B4-BE49-F238E27FC236}">
                <a16:creationId xmlns:a16="http://schemas.microsoft.com/office/drawing/2014/main" id="{3A1BEA07-27EF-446D-8A3D-6763E2D0CF5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2"/>
          <a:stretch/>
        </p:blipFill>
        <p:spPr>
          <a:xfrm>
            <a:off x="6096000" y="0"/>
            <a:ext cx="6096000" cy="6858000"/>
          </a:xfrm>
          <a:prstGeom prst="rect">
            <a:avLst/>
          </a:prstGeom>
        </p:spPr>
      </p:pic>
      <p:pic>
        <p:nvPicPr>
          <p:cNvPr id="24" name="Picture 23">
            <a:extLst>
              <a:ext uri="{FF2B5EF4-FFF2-40B4-BE49-F238E27FC236}">
                <a16:creationId xmlns:a16="http://schemas.microsoft.com/office/drawing/2014/main" id="{03D6B0D3-841F-40AD-BBC8-E18BE916F3F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090576" y="-166"/>
            <a:ext cx="6101424" cy="6858166"/>
          </a:xfrm>
          <a:prstGeom prst="rect">
            <a:avLst/>
          </a:prstGeom>
        </p:spPr>
      </p:pic>
    </p:spTree>
    <p:extLst>
      <p:ext uri="{BB962C8B-B14F-4D97-AF65-F5344CB8AC3E}">
        <p14:creationId xmlns:p14="http://schemas.microsoft.com/office/powerpoint/2010/main" val="4251049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CEFADD7-465A-43F5-8A87-32F737BDCFAC}"/>
              </a:ext>
            </a:extLst>
          </p:cNvPr>
          <p:cNvPicPr>
            <a:picLocks noChangeAspect="1"/>
          </p:cNvPicPr>
          <p:nvPr userDrawn="1"/>
        </p:nvPicPr>
        <p:blipFill>
          <a:blip r:embed="rId19"/>
          <a:stretch>
            <a:fillRect/>
          </a:stretch>
        </p:blipFill>
        <p:spPr>
          <a:xfrm>
            <a:off x="150039" y="6201773"/>
            <a:ext cx="1645920" cy="548914"/>
          </a:xfrm>
          <a:prstGeom prst="rect">
            <a:avLst/>
          </a:prstGeom>
        </p:spPr>
      </p:pic>
      <p:sp>
        <p:nvSpPr>
          <p:cNvPr id="2" name="Title Placeholder 1"/>
          <p:cNvSpPr>
            <a:spLocks noGrp="1"/>
          </p:cNvSpPr>
          <p:nvPr>
            <p:ph type="title"/>
          </p:nvPr>
        </p:nvSpPr>
        <p:spPr>
          <a:xfrm>
            <a:off x="913795" y="609600"/>
            <a:ext cx="10353762" cy="1257300"/>
          </a:xfrm>
          <a:prstGeom prst="rect">
            <a:avLst/>
          </a:prstGeom>
          <a:effectLst/>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913795" y="2076450"/>
            <a:ext cx="10353762" cy="3714749"/>
          </a:xfrm>
          <a:prstGeom prst="rect">
            <a:avLst/>
          </a:prstGeom>
          <a:effectLst/>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entagon 11">
            <a:extLst>
              <a:ext uri="{FF2B5EF4-FFF2-40B4-BE49-F238E27FC236}">
                <a16:creationId xmlns:a16="http://schemas.microsoft.com/office/drawing/2014/main" id="{171F3B11-7140-4672-A5FE-61962238C0E6}"/>
              </a:ext>
            </a:extLst>
          </p:cNvPr>
          <p:cNvSpPr>
            <a:spLocks noChangeAspect="1"/>
          </p:cNvSpPr>
          <p:nvPr userDrawn="1"/>
        </p:nvSpPr>
        <p:spPr>
          <a:xfrm>
            <a:off x="11615239" y="6441448"/>
            <a:ext cx="240030" cy="228600"/>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n-lt"/>
            </a:endParaRPr>
          </a:p>
        </p:txBody>
      </p:sp>
      <p:sp>
        <p:nvSpPr>
          <p:cNvPr id="8" name="Slide Number Placeholder 5">
            <a:extLst>
              <a:ext uri="{FF2B5EF4-FFF2-40B4-BE49-F238E27FC236}">
                <a16:creationId xmlns:a16="http://schemas.microsoft.com/office/drawing/2014/main" id="{1B0778F7-2B2A-49B9-9084-F391A08F5BC7}"/>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sp>
        <p:nvSpPr>
          <p:cNvPr id="10" name="Footer Placeholder 28">
            <a:extLst>
              <a:ext uri="{FF2B5EF4-FFF2-40B4-BE49-F238E27FC236}">
                <a16:creationId xmlns:a16="http://schemas.microsoft.com/office/drawing/2014/main" id="{7050FECF-1D59-43B7-B81B-73F1A4DD2E62}"/>
              </a:ext>
            </a:extLst>
          </p:cNvPr>
          <p:cNvSpPr>
            <a:spLocks noGrp="1"/>
          </p:cNvSpPr>
          <p:nvPr>
            <p:ph type="ftr" sz="quarter" idx="3"/>
          </p:nvPr>
        </p:nvSpPr>
        <p:spPr>
          <a:xfrm>
            <a:off x="8308958" y="6385562"/>
            <a:ext cx="2958599" cy="365125"/>
          </a:xfrm>
          <a:prstGeom prst="rect">
            <a:avLst/>
          </a:prstGeom>
        </p:spPr>
        <p:txBody>
          <a:bodyPr/>
          <a:lstStyle>
            <a:lvl1pPr algn="r">
              <a:defRPr sz="700"/>
            </a:lvl1pPr>
          </a:lstStyle>
          <a:p>
            <a:r>
              <a:rPr lang="en-US"/>
              <a:t>©2024 by Ursa Health LLC. All rights reserved.</a:t>
            </a:r>
          </a:p>
          <a:p>
            <a:r>
              <a:rPr lang="en-US"/>
              <a:t>Confidential and not for distribution.</a:t>
            </a:r>
          </a:p>
        </p:txBody>
      </p:sp>
    </p:spTree>
    <p:extLst>
      <p:ext uri="{BB962C8B-B14F-4D97-AF65-F5344CB8AC3E}">
        <p14:creationId xmlns:p14="http://schemas.microsoft.com/office/powerpoint/2010/main" val="1069802776"/>
      </p:ext>
    </p:extLst>
  </p:cSld>
  <p:clrMap bg1="lt1" tx1="dk1" bg2="lt2" tx2="dk2" accent1="accent1" accent2="accent2" accent3="accent3" accent4="accent4" accent5="accent5" accent6="accent6" hlink="hlink" folHlink="folHlink"/>
  <p:sldLayoutIdLst>
    <p:sldLayoutId id="2147483713" r:id="rId1"/>
    <p:sldLayoutId id="2147483715" r:id="rId2"/>
    <p:sldLayoutId id="2147483716" r:id="rId3"/>
    <p:sldLayoutId id="2147483719" r:id="rId4"/>
    <p:sldLayoutId id="2147483717" r:id="rId5"/>
    <p:sldLayoutId id="2147483718" r:id="rId6"/>
    <p:sldLayoutId id="2147483714" r:id="rId7"/>
    <p:sldLayoutId id="2147483725" r:id="rId8"/>
    <p:sldLayoutId id="2147483720" r:id="rId9"/>
    <p:sldLayoutId id="2147483723" r:id="rId10"/>
    <p:sldLayoutId id="2147483726" r:id="rId11"/>
    <p:sldLayoutId id="2147483722" r:id="rId12"/>
    <p:sldLayoutId id="2147483724" r:id="rId13"/>
    <p:sldLayoutId id="2147483703" r:id="rId14"/>
    <p:sldLayoutId id="2147483694" r:id="rId15"/>
    <p:sldLayoutId id="2147483695" r:id="rId16"/>
    <p:sldLayoutId id="2147483764" r:id="rId17"/>
  </p:sldLayoutIdLst>
  <p:hf hdr="0" dt="0"/>
  <p:txStyles>
    <p:titleStyle>
      <a:lvl1pPr algn="l" defTabSz="457200" rtl="0" eaLnBrk="1" latinLnBrk="0" hangingPunct="1">
        <a:lnSpc>
          <a:spcPct val="100000"/>
        </a:lnSpc>
        <a:spcBef>
          <a:spcPct val="0"/>
        </a:spcBef>
        <a:buNone/>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CEFADD7-465A-43F5-8A87-32F737BDCFAC}"/>
              </a:ext>
            </a:extLst>
          </p:cNvPr>
          <p:cNvPicPr>
            <a:picLocks noChangeAspect="1"/>
          </p:cNvPicPr>
          <p:nvPr userDrawn="1"/>
        </p:nvPicPr>
        <p:blipFill>
          <a:blip r:embed="rId20"/>
          <a:stretch>
            <a:fillRect/>
          </a:stretch>
        </p:blipFill>
        <p:spPr>
          <a:xfrm>
            <a:off x="150039" y="6201773"/>
            <a:ext cx="1645920" cy="548914"/>
          </a:xfrm>
          <a:prstGeom prst="rect">
            <a:avLst/>
          </a:prstGeom>
        </p:spPr>
      </p:pic>
      <p:sp>
        <p:nvSpPr>
          <p:cNvPr id="2" name="Title Placeholder 1"/>
          <p:cNvSpPr>
            <a:spLocks noGrp="1"/>
          </p:cNvSpPr>
          <p:nvPr>
            <p:ph type="title"/>
          </p:nvPr>
        </p:nvSpPr>
        <p:spPr>
          <a:xfrm>
            <a:off x="913795" y="609600"/>
            <a:ext cx="10353762" cy="1257300"/>
          </a:xfrm>
          <a:prstGeom prst="rect">
            <a:avLst/>
          </a:prstGeom>
          <a:effectLst/>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913795" y="2076450"/>
            <a:ext cx="10353762" cy="3714749"/>
          </a:xfrm>
          <a:prstGeom prst="rect">
            <a:avLst/>
          </a:prstGeom>
          <a:effectLst/>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entagon 11">
            <a:extLst>
              <a:ext uri="{FF2B5EF4-FFF2-40B4-BE49-F238E27FC236}">
                <a16:creationId xmlns:a16="http://schemas.microsoft.com/office/drawing/2014/main" id="{171F3B11-7140-4672-A5FE-61962238C0E6}"/>
              </a:ext>
            </a:extLst>
          </p:cNvPr>
          <p:cNvSpPr>
            <a:spLocks noChangeAspect="1"/>
          </p:cNvSpPr>
          <p:nvPr userDrawn="1"/>
        </p:nvSpPr>
        <p:spPr>
          <a:xfrm>
            <a:off x="11615239" y="6441448"/>
            <a:ext cx="240030" cy="228600"/>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n-lt"/>
            </a:endParaRPr>
          </a:p>
        </p:txBody>
      </p:sp>
      <p:sp>
        <p:nvSpPr>
          <p:cNvPr id="8" name="Slide Number Placeholder 5">
            <a:extLst>
              <a:ext uri="{FF2B5EF4-FFF2-40B4-BE49-F238E27FC236}">
                <a16:creationId xmlns:a16="http://schemas.microsoft.com/office/drawing/2014/main" id="{1B0778F7-2B2A-49B9-9084-F391A08F5BC7}"/>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3A98EE3D-8CD1-4C3F-BD1C-C98C9596463C}" type="slidenum">
              <a:rPr lang="en-US" smtClean="0"/>
              <a:pPr/>
              <a:t>‹#›</a:t>
            </a:fld>
            <a:endParaRPr lang="en-US"/>
          </a:p>
        </p:txBody>
      </p:sp>
      <p:sp>
        <p:nvSpPr>
          <p:cNvPr id="10" name="Footer Placeholder 28">
            <a:extLst>
              <a:ext uri="{FF2B5EF4-FFF2-40B4-BE49-F238E27FC236}">
                <a16:creationId xmlns:a16="http://schemas.microsoft.com/office/drawing/2014/main" id="{7050FECF-1D59-43B7-B81B-73F1A4DD2E62}"/>
              </a:ext>
            </a:extLst>
          </p:cNvPr>
          <p:cNvSpPr>
            <a:spLocks noGrp="1"/>
          </p:cNvSpPr>
          <p:nvPr>
            <p:ph type="ftr" sz="quarter" idx="3"/>
          </p:nvPr>
        </p:nvSpPr>
        <p:spPr>
          <a:xfrm>
            <a:off x="8308958" y="6385562"/>
            <a:ext cx="2958599" cy="365125"/>
          </a:xfrm>
          <a:prstGeom prst="rect">
            <a:avLst/>
          </a:prstGeom>
        </p:spPr>
        <p:txBody>
          <a:bodyPr/>
          <a:lstStyle>
            <a:lvl1pPr algn="r">
              <a:defRPr sz="700"/>
            </a:lvl1pPr>
          </a:lstStyle>
          <a:p>
            <a:r>
              <a:rPr lang="en-US"/>
              <a:t>©2024 by Ursa Health LLC. All rights reserved.</a:t>
            </a:r>
          </a:p>
          <a:p>
            <a:r>
              <a:rPr lang="en-US"/>
              <a:t>Confidential and not for distribution.</a:t>
            </a:r>
          </a:p>
        </p:txBody>
      </p:sp>
    </p:spTree>
    <p:extLst>
      <p:ext uri="{BB962C8B-B14F-4D97-AF65-F5344CB8AC3E}">
        <p14:creationId xmlns:p14="http://schemas.microsoft.com/office/powerpoint/2010/main" val="342272599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65" r:id="rId18"/>
  </p:sldLayoutIdLst>
  <p:hf hdr="0" dt="0"/>
  <p:txStyles>
    <p:titleStyle>
      <a:lvl1pPr algn="l" defTabSz="457200" rtl="0" eaLnBrk="1" latinLnBrk="0" hangingPunct="1">
        <a:lnSpc>
          <a:spcPct val="100000"/>
        </a:lnSpc>
        <a:spcBef>
          <a:spcPct val="0"/>
        </a:spcBef>
        <a:buNone/>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CEFADD7-465A-43F5-8A87-32F737BDCFAC}"/>
              </a:ext>
            </a:extLst>
          </p:cNvPr>
          <p:cNvPicPr>
            <a:picLocks noChangeAspect="1"/>
          </p:cNvPicPr>
          <p:nvPr/>
        </p:nvPicPr>
        <p:blipFill>
          <a:blip r:embed="rId18"/>
          <a:stretch>
            <a:fillRect/>
          </a:stretch>
        </p:blipFill>
        <p:spPr>
          <a:xfrm>
            <a:off x="150039" y="6201773"/>
            <a:ext cx="1645920" cy="548914"/>
          </a:xfrm>
          <a:prstGeom prst="rect">
            <a:avLst/>
          </a:prstGeom>
        </p:spPr>
      </p:pic>
      <p:sp>
        <p:nvSpPr>
          <p:cNvPr id="2" name="Title Placeholder 1"/>
          <p:cNvSpPr>
            <a:spLocks noGrp="1"/>
          </p:cNvSpPr>
          <p:nvPr>
            <p:ph type="title"/>
          </p:nvPr>
        </p:nvSpPr>
        <p:spPr>
          <a:xfrm>
            <a:off x="913795" y="609600"/>
            <a:ext cx="10353762" cy="1257300"/>
          </a:xfrm>
          <a:prstGeom prst="rect">
            <a:avLst/>
          </a:prstGeom>
          <a:effectLst/>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913795" y="2076450"/>
            <a:ext cx="10353762" cy="3714749"/>
          </a:xfrm>
          <a:prstGeom prst="rect">
            <a:avLst/>
          </a:prstGeom>
          <a:effectLst/>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entagon 11">
            <a:extLst>
              <a:ext uri="{FF2B5EF4-FFF2-40B4-BE49-F238E27FC236}">
                <a16:creationId xmlns:a16="http://schemas.microsoft.com/office/drawing/2014/main" id="{171F3B11-7140-4672-A5FE-61962238C0E6}"/>
              </a:ext>
            </a:extLst>
          </p:cNvPr>
          <p:cNvSpPr>
            <a:spLocks noChangeAspect="1"/>
          </p:cNvSpPr>
          <p:nvPr/>
        </p:nvSpPr>
        <p:spPr>
          <a:xfrm>
            <a:off x="11615239" y="6441448"/>
            <a:ext cx="240030" cy="228600"/>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mn-lt"/>
            </a:endParaRPr>
          </a:p>
        </p:txBody>
      </p:sp>
      <p:sp>
        <p:nvSpPr>
          <p:cNvPr id="8" name="Slide Number Placeholder 5">
            <a:extLst>
              <a:ext uri="{FF2B5EF4-FFF2-40B4-BE49-F238E27FC236}">
                <a16:creationId xmlns:a16="http://schemas.microsoft.com/office/drawing/2014/main" id="{1B0778F7-2B2A-49B9-9084-F391A08F5BC7}"/>
              </a:ext>
            </a:extLst>
          </p:cNvPr>
          <p:cNvSpPr>
            <a:spLocks noGrp="1"/>
          </p:cNvSpPr>
          <p:nvPr>
            <p:ph type="sldNum" sz="quarter" idx="4"/>
          </p:nvPr>
        </p:nvSpPr>
        <p:spPr>
          <a:xfrm>
            <a:off x="11579521" y="6385562"/>
            <a:ext cx="310040" cy="365125"/>
          </a:xfrm>
          <a:prstGeom prst="rect">
            <a:avLst/>
          </a:prstGeom>
        </p:spPr>
        <p:txBody>
          <a:bodyPr vert="horz" lIns="91440" tIns="45720" rIns="91440" bIns="45720" rtlCol="0" anchor="ctr"/>
          <a:lstStyle>
            <a:lvl1pPr algn="ctr">
              <a:defRPr sz="700">
                <a:solidFill>
                  <a:schemeClr val="bg1"/>
                </a:solidFill>
                <a:effectLst>
                  <a:outerShdw blurRad="50800" dist="38100" dir="2700000" algn="tl" rotWithShape="0">
                    <a:schemeClr val="bg1">
                      <a:alpha val="43000"/>
                    </a:schemeClr>
                  </a:outerShdw>
                </a:effectLst>
                <a:latin typeface="+mn-lt"/>
              </a:defRPr>
            </a:lvl1pPr>
          </a:lstStyle>
          <a:p>
            <a:fld id="{757452E4-A9E4-4589-B6B3-57DAF9F82B63}" type="slidenum">
              <a:rPr lang="en-US" smtClean="0"/>
              <a:t>‹#›</a:t>
            </a:fld>
            <a:endParaRPr lang="en-US"/>
          </a:p>
        </p:txBody>
      </p:sp>
      <p:sp>
        <p:nvSpPr>
          <p:cNvPr id="10" name="Footer Placeholder 28">
            <a:extLst>
              <a:ext uri="{FF2B5EF4-FFF2-40B4-BE49-F238E27FC236}">
                <a16:creationId xmlns:a16="http://schemas.microsoft.com/office/drawing/2014/main" id="{7050FECF-1D59-43B7-B81B-73F1A4DD2E62}"/>
              </a:ext>
            </a:extLst>
          </p:cNvPr>
          <p:cNvSpPr>
            <a:spLocks noGrp="1"/>
          </p:cNvSpPr>
          <p:nvPr>
            <p:ph type="ftr" sz="quarter" idx="3"/>
          </p:nvPr>
        </p:nvSpPr>
        <p:spPr>
          <a:xfrm>
            <a:off x="8308958" y="6385562"/>
            <a:ext cx="2958599" cy="365125"/>
          </a:xfrm>
          <a:prstGeom prst="rect">
            <a:avLst/>
          </a:prstGeom>
        </p:spPr>
        <p:txBody>
          <a:bodyPr/>
          <a:lstStyle>
            <a:lvl1pPr algn="r">
              <a:defRPr sz="700"/>
            </a:lvl1pPr>
          </a:lstStyle>
          <a:p>
            <a:r>
              <a:rPr lang="en-US"/>
              <a:t>©2025 by Ursa Health LLC. All rights reserved. Confidential and not for distribution.</a:t>
            </a:r>
          </a:p>
        </p:txBody>
      </p:sp>
    </p:spTree>
    <p:extLst>
      <p:ext uri="{BB962C8B-B14F-4D97-AF65-F5344CB8AC3E}">
        <p14:creationId xmlns:p14="http://schemas.microsoft.com/office/powerpoint/2010/main" val="353429165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hf hdr="0" dt="0"/>
  <p:txStyles>
    <p:titleStyle>
      <a:lvl1pPr algn="l" defTabSz="457200" rtl="0" eaLnBrk="1" latinLnBrk="0" hangingPunct="1">
        <a:lnSpc>
          <a:spcPct val="100000"/>
        </a:lnSpc>
        <a:spcBef>
          <a:spcPct val="0"/>
        </a:spcBef>
        <a:buNone/>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7905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CD0C8B4-A6BB-464C-ADE2-F545C1B279F4}" type="slidenum">
              <a:rPr lang="en-US" smtClean="0"/>
              <a:t>‹#›</a:t>
            </a:fld>
            <a:endParaRPr lang="en-US"/>
          </a:p>
        </p:txBody>
      </p:sp>
    </p:spTree>
    <p:extLst>
      <p:ext uri="{BB962C8B-B14F-4D97-AF65-F5344CB8AC3E}">
        <p14:creationId xmlns:p14="http://schemas.microsoft.com/office/powerpoint/2010/main" val="375300917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Lst>
  <p:hf hdr="0" dt="0"/>
  <p:txStyles>
    <p:titleStyle>
      <a:lvl1pPr algn="l" defTabSz="1219170" rtl="0" eaLnBrk="1" latinLnBrk="0" hangingPunct="1">
        <a:spcBef>
          <a:spcPct val="0"/>
        </a:spcBef>
        <a:buNone/>
        <a:defRPr sz="4267" kern="1200">
          <a:solidFill>
            <a:srgbClr val="26AAE2"/>
          </a:solidFill>
          <a:latin typeface="+mj-lt"/>
          <a:ea typeface="+mj-ea"/>
          <a:cs typeface="+mj-cs"/>
        </a:defRPr>
      </a:lvl1pPr>
    </p:titleStyle>
    <p:bodyStyle>
      <a:lvl1pPr marL="457189" indent="-457189" algn="l" defTabSz="1219170" rtl="0" eaLnBrk="1" latinLnBrk="0" hangingPunct="1">
        <a:spcBef>
          <a:spcPct val="20000"/>
        </a:spcBef>
        <a:buClr>
          <a:srgbClr val="26AAE2"/>
        </a:buClr>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Clr>
          <a:srgbClr val="26AAE2"/>
        </a:buClr>
        <a:buSzPct val="80000"/>
        <a:buFont typeface="Courier New" panose="02070309020205020404" pitchFamily="49" charset="0"/>
        <a:buChar char="o"/>
        <a:defRPr sz="3733" kern="1200">
          <a:solidFill>
            <a:schemeClr val="tx1"/>
          </a:solidFill>
          <a:latin typeface="+mn-lt"/>
          <a:ea typeface="+mn-ea"/>
          <a:cs typeface="+mn-cs"/>
        </a:defRPr>
      </a:lvl2pPr>
      <a:lvl3pPr marL="1523962" indent="-304792" algn="l" defTabSz="1219170" rtl="0" eaLnBrk="1" latinLnBrk="0" hangingPunct="1">
        <a:spcBef>
          <a:spcPct val="20000"/>
        </a:spcBef>
        <a:buClr>
          <a:srgbClr val="26AAE2"/>
        </a:buClr>
        <a:buFont typeface="Wingdings" pitchFamily="2" charset="2"/>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Clr>
          <a:srgbClr val="26AAE2"/>
        </a:buClr>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Clr>
          <a:srgbClr val="26AAE2"/>
        </a:buClr>
        <a:buSzPct val="60000"/>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7905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CD0C8B4-A6BB-464C-ADE2-F545C1B279F4}" type="slidenum">
              <a:rPr lang="en-US" smtClean="0"/>
              <a:t>‹#›</a:t>
            </a:fld>
            <a:endParaRPr lang="en-US"/>
          </a:p>
        </p:txBody>
      </p:sp>
    </p:spTree>
    <p:extLst>
      <p:ext uri="{BB962C8B-B14F-4D97-AF65-F5344CB8AC3E}">
        <p14:creationId xmlns:p14="http://schemas.microsoft.com/office/powerpoint/2010/main" val="382071213"/>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Lst>
  <p:hf hdr="0" dt="0"/>
  <p:txStyles>
    <p:titleStyle>
      <a:lvl1pPr algn="l" defTabSz="1219170" rtl="0" eaLnBrk="1" latinLnBrk="0" hangingPunct="1">
        <a:spcBef>
          <a:spcPct val="0"/>
        </a:spcBef>
        <a:buNone/>
        <a:defRPr sz="4267" kern="1200">
          <a:solidFill>
            <a:schemeClr val="tx1"/>
          </a:solidFill>
          <a:latin typeface="+mj-lt"/>
          <a:ea typeface="+mj-ea"/>
          <a:cs typeface="+mj-cs"/>
        </a:defRPr>
      </a:lvl1pPr>
    </p:titleStyle>
    <p:bodyStyle>
      <a:lvl1pPr marL="457189" indent="-457189" algn="l" defTabSz="1219170" rtl="0" eaLnBrk="1" latinLnBrk="0" hangingPunct="1">
        <a:spcBef>
          <a:spcPct val="20000"/>
        </a:spcBef>
        <a:buClr>
          <a:schemeClr val="tx2"/>
        </a:buClr>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Clr>
          <a:schemeClr val="tx2"/>
        </a:buClr>
        <a:buSzPct val="80000"/>
        <a:buFont typeface="Courier New" panose="02070309020205020404" pitchFamily="49" charset="0"/>
        <a:buChar char="o"/>
        <a:defRPr sz="3733" kern="1200">
          <a:solidFill>
            <a:schemeClr val="tx1"/>
          </a:solidFill>
          <a:latin typeface="+mn-lt"/>
          <a:ea typeface="+mn-ea"/>
          <a:cs typeface="+mn-cs"/>
        </a:defRPr>
      </a:lvl2pPr>
      <a:lvl3pPr marL="1523962" indent="-304792" algn="l" defTabSz="1219170" rtl="0" eaLnBrk="1" latinLnBrk="0" hangingPunct="1">
        <a:spcBef>
          <a:spcPct val="20000"/>
        </a:spcBef>
        <a:buClr>
          <a:schemeClr val="tx2"/>
        </a:buClr>
        <a:buFont typeface="Wingdings" pitchFamily="2" charset="2"/>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Clr>
          <a:schemeClr val="tx2"/>
        </a:buClr>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Clr>
          <a:schemeClr val="tx2"/>
        </a:buClr>
        <a:buSzPct val="60000"/>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2" Type="http://schemas.openxmlformats.org/officeDocument/2006/relationships/hyperlink" Target="https://www.naacos.com/innovation-spotlight-series/" TargetMode="External"/><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56.svg"/><Relationship Id="rId5" Type="http://schemas.openxmlformats.org/officeDocument/2006/relationships/image" Target="../media/image55.svg"/><Relationship Id="rId4" Type="http://schemas.openxmlformats.org/officeDocument/2006/relationships/image" Target="../media/image54.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5.xml"/><Relationship Id="rId1" Type="http://schemas.openxmlformats.org/officeDocument/2006/relationships/tags" Target="../tags/tag3.xml"/><Relationship Id="rId6" Type="http://schemas.openxmlformats.org/officeDocument/2006/relationships/image" Target="../media/image58.svg"/><Relationship Id="rId5" Type="http://schemas.openxmlformats.org/officeDocument/2006/relationships/image" Target="../media/image57.e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hyperlink" Target="mailto:shackbarth@ursahealth.com"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hyperlink" Target="mailto:amock@ursahealth.com" TargetMode="External"/><Relationship Id="rId4" Type="http://schemas.openxmlformats.org/officeDocument/2006/relationships/hyperlink" Target="mailto:cmcquaid@ursahealth.com"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8" Type="http://schemas.openxmlformats.org/officeDocument/2006/relationships/hyperlink" Target="https://www.naacos.com/innovation-spotlight-series/" TargetMode="External"/><Relationship Id="rId3" Type="http://schemas.openxmlformats.org/officeDocument/2006/relationships/hyperlink" Target="https://www.naacos.com/boot-camp-101-clinical-operations-and-data-analytics/" TargetMode="External"/><Relationship Id="rId7" Type="http://schemas.openxmlformats.org/officeDocument/2006/relationships/hyperlink" Target="https://www.naacos.com/2026-northeast-regional-meetings/" TargetMode="External"/><Relationship Id="rId2" Type="http://schemas.openxmlformats.org/officeDocument/2006/relationships/notesSlide" Target="../notesSlides/notesSlide19.xml"/><Relationship Id="rId1" Type="http://schemas.openxmlformats.org/officeDocument/2006/relationships/slideLayout" Target="../slideLayouts/slideLayout54.xml"/><Relationship Id="rId6" Type="http://schemas.openxmlformats.org/officeDocument/2006/relationships/hyperlink" Target="https://www.naacos.com/2026-midwest-regional-meetings/" TargetMode="External"/><Relationship Id="rId11" Type="http://schemas.openxmlformats.org/officeDocument/2006/relationships/hyperlink" Target="https://www.naacos.com/2026-southcentral-regional-meetings/" TargetMode="External"/><Relationship Id="rId5" Type="http://schemas.openxmlformats.org/officeDocument/2006/relationships/hyperlink" Target="https://www.naacos.com/deep-dive-roundtables/" TargetMode="External"/><Relationship Id="rId10" Type="http://schemas.openxmlformats.org/officeDocument/2006/relationships/hyperlink" Target="https://www.naacos.com/2026-northwest-regional-meetings/" TargetMode="External"/><Relationship Id="rId4" Type="http://schemas.openxmlformats.org/officeDocument/2006/relationships/hyperlink" Target="https://www.naacos.com/2026-mid-atlantic-regional-meetings/" TargetMode="External"/><Relationship Id="rId9" Type="http://schemas.openxmlformats.org/officeDocument/2006/relationships/hyperlink" Target="https://www.naacos.com/affinity-group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image" Target="../media/image31.emf"/><Relationship Id="rId5" Type="http://schemas.openxmlformats.org/officeDocument/2006/relationships/hyperlink" Target="https://www.naacos.com/on-demand-webinars" TargetMode="External"/><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C2357-ADC8-A188-A482-F367F989B5C8}"/>
              </a:ext>
            </a:extLst>
          </p:cNvPr>
          <p:cNvSpPr>
            <a:spLocks noGrp="1"/>
          </p:cNvSpPr>
          <p:nvPr>
            <p:ph type="ctrTitle"/>
          </p:nvPr>
        </p:nvSpPr>
        <p:spPr/>
        <p:txBody>
          <a:bodyPr/>
          <a:lstStyle/>
          <a:p>
            <a:r>
              <a:rPr lang="en-US" dirty="0"/>
              <a:t>Innovation Spotlight: AI Series</a:t>
            </a:r>
          </a:p>
        </p:txBody>
      </p:sp>
      <p:sp>
        <p:nvSpPr>
          <p:cNvPr id="3" name="Subtitle 2">
            <a:extLst>
              <a:ext uri="{FF2B5EF4-FFF2-40B4-BE49-F238E27FC236}">
                <a16:creationId xmlns:a16="http://schemas.microsoft.com/office/drawing/2014/main" id="{08049B8D-C8DC-9793-2BC1-943B2C0DB26A}"/>
              </a:ext>
            </a:extLst>
          </p:cNvPr>
          <p:cNvSpPr>
            <a:spLocks noGrp="1"/>
          </p:cNvSpPr>
          <p:nvPr>
            <p:ph type="subTitle" idx="1"/>
          </p:nvPr>
        </p:nvSpPr>
        <p:spPr/>
        <p:txBody>
          <a:bodyPr/>
          <a:lstStyle/>
          <a:p>
            <a:r>
              <a:rPr lang="en-US" dirty="0"/>
              <a:t>May 12, 2026</a:t>
            </a:r>
          </a:p>
        </p:txBody>
      </p:sp>
      <p:sp>
        <p:nvSpPr>
          <p:cNvPr id="4" name="Slide Number Placeholder 3">
            <a:extLst>
              <a:ext uri="{FF2B5EF4-FFF2-40B4-BE49-F238E27FC236}">
                <a16:creationId xmlns:a16="http://schemas.microsoft.com/office/drawing/2014/main" id="{06907638-82DB-17D0-2E68-6ED21589BE01}"/>
              </a:ext>
            </a:extLst>
          </p:cNvPr>
          <p:cNvSpPr>
            <a:spLocks noGrp="1"/>
          </p:cNvSpPr>
          <p:nvPr>
            <p:ph type="sldNum" sz="quarter" idx="12"/>
          </p:nvPr>
        </p:nvSpPr>
        <p:spPr/>
        <p:txBody>
          <a:bodyPr/>
          <a:lstStyle/>
          <a:p>
            <a:pPr defTabSz="1219170"/>
            <a:endParaRPr lang="en-US" dirty="0">
              <a:solidFill>
                <a:srgbClr val="000000">
                  <a:tint val="75000"/>
                </a:srgbClr>
              </a:solidFill>
              <a:latin typeface="Calibri"/>
            </a:endParaRPr>
          </a:p>
        </p:txBody>
      </p:sp>
    </p:spTree>
    <p:extLst>
      <p:ext uri="{BB962C8B-B14F-4D97-AF65-F5344CB8AC3E}">
        <p14:creationId xmlns:p14="http://schemas.microsoft.com/office/powerpoint/2010/main" val="1125357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54360-5342-05B6-E37E-8906C2287C27}"/>
              </a:ext>
            </a:extLst>
          </p:cNvPr>
          <p:cNvSpPr>
            <a:spLocks noGrp="1"/>
          </p:cNvSpPr>
          <p:nvPr>
            <p:ph type="title"/>
          </p:nvPr>
        </p:nvSpPr>
        <p:spPr>
          <a:xfrm>
            <a:off x="304195" y="1749778"/>
            <a:ext cx="10353762" cy="1828813"/>
          </a:xfrm>
        </p:spPr>
        <p:txBody>
          <a:bodyPr/>
          <a:lstStyle/>
          <a:p>
            <a:r>
              <a:rPr lang="en-US" dirty="0"/>
              <a:t>NAACOS Spring Pre-Conference 2026</a:t>
            </a:r>
          </a:p>
        </p:txBody>
      </p:sp>
      <p:sp>
        <p:nvSpPr>
          <p:cNvPr id="3" name="Text Placeholder 2">
            <a:extLst>
              <a:ext uri="{FF2B5EF4-FFF2-40B4-BE49-F238E27FC236}">
                <a16:creationId xmlns:a16="http://schemas.microsoft.com/office/drawing/2014/main" id="{12E2C6E2-3372-6E3C-2895-FFC044801376}"/>
              </a:ext>
            </a:extLst>
          </p:cNvPr>
          <p:cNvSpPr>
            <a:spLocks noGrp="1"/>
          </p:cNvSpPr>
          <p:nvPr>
            <p:ph type="body" idx="1"/>
          </p:nvPr>
        </p:nvSpPr>
        <p:spPr>
          <a:xfrm>
            <a:off x="304195" y="3718283"/>
            <a:ext cx="10353762" cy="1333494"/>
          </a:xfrm>
        </p:spPr>
        <p:txBody>
          <a:bodyPr/>
          <a:lstStyle/>
          <a:p>
            <a:r>
              <a:rPr lang="en-US" dirty="0"/>
              <a:t>To Buy, Build, or Use Embedded Technology Solutions</a:t>
            </a:r>
          </a:p>
        </p:txBody>
      </p:sp>
    </p:spTree>
    <p:extLst>
      <p:ext uri="{BB962C8B-B14F-4D97-AF65-F5344CB8AC3E}">
        <p14:creationId xmlns:p14="http://schemas.microsoft.com/office/powerpoint/2010/main" val="2509149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482E-1550-3363-6FBB-88023102D60F}"/>
              </a:ext>
            </a:extLst>
          </p:cNvPr>
          <p:cNvSpPr>
            <a:spLocks noGrp="1"/>
          </p:cNvSpPr>
          <p:nvPr>
            <p:ph type="title"/>
          </p:nvPr>
        </p:nvSpPr>
        <p:spPr/>
        <p:txBody>
          <a:bodyPr/>
          <a:lstStyle/>
          <a:p>
            <a:r>
              <a:rPr lang="en-US" dirty="0"/>
              <a:t>John Fryer, EVP, Chief Growth and Corporate Development Officer of </a:t>
            </a:r>
            <a:r>
              <a:rPr lang="en-US" dirty="0" err="1"/>
              <a:t>Lumeris</a:t>
            </a:r>
            <a:br>
              <a:rPr lang="en-US" dirty="0"/>
            </a:br>
            <a:endParaRPr lang="en-US" dirty="0"/>
          </a:p>
        </p:txBody>
      </p:sp>
      <p:sp>
        <p:nvSpPr>
          <p:cNvPr id="3" name="Content Placeholder 2">
            <a:extLst>
              <a:ext uri="{FF2B5EF4-FFF2-40B4-BE49-F238E27FC236}">
                <a16:creationId xmlns:a16="http://schemas.microsoft.com/office/drawing/2014/main" id="{2A2F60BC-EB18-63CD-F0D7-DE0132FBD67A}"/>
              </a:ext>
            </a:extLst>
          </p:cNvPr>
          <p:cNvSpPr>
            <a:spLocks noGrp="1"/>
          </p:cNvSpPr>
          <p:nvPr>
            <p:ph idx="1"/>
          </p:nvPr>
        </p:nvSpPr>
        <p:spPr/>
        <p:txBody>
          <a:bodyPr/>
          <a:lstStyle/>
          <a:p>
            <a:pPr marL="36900" indent="0" algn="ctr">
              <a:buNone/>
            </a:pPr>
            <a:endParaRPr lang="en-US" sz="3200" i="1" dirty="0"/>
          </a:p>
          <a:p>
            <a:pPr marL="36900" indent="0" algn="ctr">
              <a:buNone/>
            </a:pPr>
            <a:r>
              <a:rPr lang="en-US" sz="3200" i="1" dirty="0"/>
              <a:t>Healthcare is one of the few industries where we apply technology and it increases costs and increases the administrative burden on our most valuable resources.</a:t>
            </a:r>
          </a:p>
        </p:txBody>
      </p:sp>
      <p:sp>
        <p:nvSpPr>
          <p:cNvPr id="4" name="Slide Number Placeholder 3">
            <a:extLst>
              <a:ext uri="{FF2B5EF4-FFF2-40B4-BE49-F238E27FC236}">
                <a16:creationId xmlns:a16="http://schemas.microsoft.com/office/drawing/2014/main" id="{A01EF0BB-23B0-902C-740F-D3A85113F35F}"/>
              </a:ext>
            </a:extLst>
          </p:cNvPr>
          <p:cNvSpPr>
            <a:spLocks noGrp="1"/>
          </p:cNvSpPr>
          <p:nvPr>
            <p:ph type="sldNum" sz="quarter" idx="4"/>
          </p:nvPr>
        </p:nvSpPr>
        <p:spPr/>
        <p:txBody>
          <a:bodyPr/>
          <a:lstStyle/>
          <a:p>
            <a:fld id="{3A98EE3D-8CD1-4C3F-BD1C-C98C9596463C}" type="slidenum">
              <a:rPr lang="en-US" smtClean="0"/>
              <a:pPr/>
              <a:t>11</a:t>
            </a:fld>
            <a:endParaRPr lang="en-US"/>
          </a:p>
        </p:txBody>
      </p:sp>
      <p:sp>
        <p:nvSpPr>
          <p:cNvPr id="5" name="Footer Placeholder 4">
            <a:extLst>
              <a:ext uri="{FF2B5EF4-FFF2-40B4-BE49-F238E27FC236}">
                <a16:creationId xmlns:a16="http://schemas.microsoft.com/office/drawing/2014/main" id="{B374519A-BA3F-0C99-C313-BBC4D371DB8F}"/>
              </a:ext>
            </a:extLst>
          </p:cNvPr>
          <p:cNvSpPr>
            <a:spLocks noGrp="1"/>
          </p:cNvSpPr>
          <p:nvPr>
            <p:ph type="ftr" sz="quarter" idx="3"/>
          </p:nvPr>
        </p:nvSpPr>
        <p:spPr/>
        <p:txBody>
          <a:bodyPr/>
          <a:lstStyle/>
          <a:p>
            <a:r>
              <a:rPr lang="en-US" dirty="0"/>
              <a:t>©2026 by Ursa Health LLC. All rights reserved.</a:t>
            </a:r>
          </a:p>
          <a:p>
            <a:r>
              <a:rPr lang="en-US" dirty="0"/>
              <a:t>Confidential and not for distribution.</a:t>
            </a:r>
          </a:p>
        </p:txBody>
      </p:sp>
    </p:spTree>
    <p:extLst>
      <p:ext uri="{BB962C8B-B14F-4D97-AF65-F5344CB8AC3E}">
        <p14:creationId xmlns:p14="http://schemas.microsoft.com/office/powerpoint/2010/main" val="3632341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5206-1517-2DD8-FA42-4E9FD84688F9}"/>
              </a:ext>
            </a:extLst>
          </p:cNvPr>
          <p:cNvSpPr>
            <a:spLocks noGrp="1"/>
          </p:cNvSpPr>
          <p:nvPr>
            <p:ph type="title"/>
          </p:nvPr>
        </p:nvSpPr>
        <p:spPr>
          <a:xfrm>
            <a:off x="913795" y="297684"/>
            <a:ext cx="10578294" cy="1257300"/>
          </a:xfrm>
        </p:spPr>
        <p:txBody>
          <a:bodyPr/>
          <a:lstStyle/>
          <a:p>
            <a:r>
              <a:rPr lang="en-US" dirty="0"/>
              <a:t>We heard diverging perspectives on AI in healthcare</a:t>
            </a:r>
          </a:p>
        </p:txBody>
      </p:sp>
      <p:sp>
        <p:nvSpPr>
          <p:cNvPr id="4" name="Slide Number Placeholder 3">
            <a:extLst>
              <a:ext uri="{FF2B5EF4-FFF2-40B4-BE49-F238E27FC236}">
                <a16:creationId xmlns:a16="http://schemas.microsoft.com/office/drawing/2014/main" id="{D0CE6086-E658-B4BE-0DDD-02FB68223733}"/>
              </a:ext>
            </a:extLst>
          </p:cNvPr>
          <p:cNvSpPr>
            <a:spLocks noGrp="1"/>
          </p:cNvSpPr>
          <p:nvPr>
            <p:ph type="sldNum" sz="quarter" idx="4"/>
          </p:nvPr>
        </p:nvSpPr>
        <p:spPr/>
        <p:txBody>
          <a:bodyPr/>
          <a:lstStyle/>
          <a:p>
            <a:fld id="{3A98EE3D-8CD1-4C3F-BD1C-C98C9596463C}" type="slidenum">
              <a:rPr lang="en-US" smtClean="0"/>
              <a:pPr/>
              <a:t>12</a:t>
            </a:fld>
            <a:endParaRPr lang="en-US"/>
          </a:p>
        </p:txBody>
      </p:sp>
      <p:sp>
        <p:nvSpPr>
          <p:cNvPr id="5" name="Footer Placeholder 4">
            <a:extLst>
              <a:ext uri="{FF2B5EF4-FFF2-40B4-BE49-F238E27FC236}">
                <a16:creationId xmlns:a16="http://schemas.microsoft.com/office/drawing/2014/main" id="{D6634D45-A388-F684-84E4-05FB8C7CF8C6}"/>
              </a:ext>
            </a:extLst>
          </p:cNvPr>
          <p:cNvSpPr>
            <a:spLocks noGrp="1"/>
          </p:cNvSpPr>
          <p:nvPr>
            <p:ph type="ftr" sz="quarter" idx="3"/>
          </p:nvPr>
        </p:nvSpPr>
        <p:spPr/>
        <p:txBody>
          <a:bodyPr/>
          <a:lstStyle/>
          <a:p>
            <a:r>
              <a:rPr lang="en-US" dirty="0"/>
              <a:t>©2026 by Ursa Health LLC. All rights reserved.</a:t>
            </a:r>
          </a:p>
          <a:p>
            <a:r>
              <a:rPr lang="en-US" dirty="0"/>
              <a:t>Confidential and not for distribution.</a:t>
            </a:r>
          </a:p>
        </p:txBody>
      </p:sp>
      <p:sp>
        <p:nvSpPr>
          <p:cNvPr id="6" name="Speech Bubble: Oval 5">
            <a:extLst>
              <a:ext uri="{FF2B5EF4-FFF2-40B4-BE49-F238E27FC236}">
                <a16:creationId xmlns:a16="http://schemas.microsoft.com/office/drawing/2014/main" id="{1DB13AFF-2CC4-C100-33A3-8DF83D80D2EF}"/>
              </a:ext>
            </a:extLst>
          </p:cNvPr>
          <p:cNvSpPr/>
          <p:nvPr/>
        </p:nvSpPr>
        <p:spPr>
          <a:xfrm>
            <a:off x="312467" y="1171798"/>
            <a:ext cx="3466214" cy="1967023"/>
          </a:xfrm>
          <a:prstGeom prst="wedgeEllipseCallout">
            <a:avLst/>
          </a:prstGeom>
          <a:solidFill>
            <a:srgbClr val="7C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If we’re still struggling with the basics, how can we possibly consider implementing AI?</a:t>
            </a:r>
          </a:p>
        </p:txBody>
      </p:sp>
      <p:sp>
        <p:nvSpPr>
          <p:cNvPr id="7" name="Speech Bubble: Oval 6">
            <a:extLst>
              <a:ext uri="{FF2B5EF4-FFF2-40B4-BE49-F238E27FC236}">
                <a16:creationId xmlns:a16="http://schemas.microsoft.com/office/drawing/2014/main" id="{58B6A425-410E-F8AE-6EEE-B549D27EF70E}"/>
              </a:ext>
            </a:extLst>
          </p:cNvPr>
          <p:cNvSpPr/>
          <p:nvPr/>
        </p:nvSpPr>
        <p:spPr>
          <a:xfrm>
            <a:off x="4378702" y="1554984"/>
            <a:ext cx="3648480" cy="2385761"/>
          </a:xfrm>
          <a:prstGeom prst="wedgeEllipseCallout">
            <a:avLst/>
          </a:prstGeom>
          <a:solidFill>
            <a:srgbClr val="5A8B25"/>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a:t>If you continue to accrue tech debt in areas where the future isn’t going, you’re throwing good money after bad.</a:t>
            </a:r>
          </a:p>
        </p:txBody>
      </p:sp>
      <p:sp>
        <p:nvSpPr>
          <p:cNvPr id="8" name="Speech Bubble: Oval 7">
            <a:extLst>
              <a:ext uri="{FF2B5EF4-FFF2-40B4-BE49-F238E27FC236}">
                <a16:creationId xmlns:a16="http://schemas.microsoft.com/office/drawing/2014/main" id="{57B5FB19-0DD9-F84C-37EC-6FBC48B7A626}"/>
              </a:ext>
            </a:extLst>
          </p:cNvPr>
          <p:cNvSpPr/>
          <p:nvPr/>
        </p:nvSpPr>
        <p:spPr>
          <a:xfrm>
            <a:off x="857693" y="3940745"/>
            <a:ext cx="3471270" cy="1877183"/>
          </a:xfrm>
          <a:prstGeom prst="wedgeEllipseCallout">
            <a:avLst/>
          </a:prstGeom>
          <a:solidFill>
            <a:srgbClr val="70AC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a:t>Solve for today but also with an eye to what you’re going to need in the future.</a:t>
            </a:r>
          </a:p>
        </p:txBody>
      </p:sp>
      <p:sp>
        <p:nvSpPr>
          <p:cNvPr id="9" name="Speech Bubble: Oval 8">
            <a:extLst>
              <a:ext uri="{FF2B5EF4-FFF2-40B4-BE49-F238E27FC236}">
                <a16:creationId xmlns:a16="http://schemas.microsoft.com/office/drawing/2014/main" id="{E0E9AA62-BEEF-2813-51E5-8BBEFB83BDD0}"/>
              </a:ext>
            </a:extLst>
          </p:cNvPr>
          <p:cNvSpPr/>
          <p:nvPr/>
        </p:nvSpPr>
        <p:spPr>
          <a:xfrm>
            <a:off x="4893215" y="4626963"/>
            <a:ext cx="3211033" cy="1798127"/>
          </a:xfrm>
          <a:prstGeom prst="wedgeEllipseCallout">
            <a:avLst/>
          </a:prstGeom>
          <a:solidFill>
            <a:schemeClr val="tx1">
              <a:lumMod val="90000"/>
              <a:lumOff val="1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a:t>AI reduces the cost of entry to having broad access to information.</a:t>
            </a:r>
          </a:p>
        </p:txBody>
      </p:sp>
      <p:sp>
        <p:nvSpPr>
          <p:cNvPr id="10" name="Speech Bubble: Oval 9">
            <a:extLst>
              <a:ext uri="{FF2B5EF4-FFF2-40B4-BE49-F238E27FC236}">
                <a16:creationId xmlns:a16="http://schemas.microsoft.com/office/drawing/2014/main" id="{5136B50D-A3DE-63BD-AB52-61EA3A097FA2}"/>
              </a:ext>
            </a:extLst>
          </p:cNvPr>
          <p:cNvSpPr/>
          <p:nvPr/>
        </p:nvSpPr>
        <p:spPr>
          <a:xfrm>
            <a:off x="8655308" y="1087351"/>
            <a:ext cx="3271081" cy="1967022"/>
          </a:xfrm>
          <a:prstGeom prst="wedgeEllipseCallout">
            <a:avLst/>
          </a:prstGeom>
          <a:solidFill>
            <a:srgbClr val="2F49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a:t>AI is displacing labor, but it’s potentially less of an issue in healthcare.</a:t>
            </a:r>
          </a:p>
        </p:txBody>
      </p:sp>
      <p:sp>
        <p:nvSpPr>
          <p:cNvPr id="11" name="Speech Bubble: Oval 10">
            <a:extLst>
              <a:ext uri="{FF2B5EF4-FFF2-40B4-BE49-F238E27FC236}">
                <a16:creationId xmlns:a16="http://schemas.microsoft.com/office/drawing/2014/main" id="{2EEEB31B-6879-26AE-386D-12BD952EE332}"/>
              </a:ext>
            </a:extLst>
          </p:cNvPr>
          <p:cNvSpPr/>
          <p:nvPr/>
        </p:nvSpPr>
        <p:spPr>
          <a:xfrm>
            <a:off x="8939422" y="4303451"/>
            <a:ext cx="2986967" cy="1607728"/>
          </a:xfrm>
          <a:prstGeom prst="wedgeEllipseCallou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a:solidFill>
                  <a:schemeClr val="bg1"/>
                </a:solidFill>
              </a:rPr>
              <a:t>Ethical AI governance is non-negotiable in healthcare.</a:t>
            </a:r>
          </a:p>
        </p:txBody>
      </p:sp>
    </p:spTree>
    <p:extLst>
      <p:ext uri="{BB962C8B-B14F-4D97-AF65-F5344CB8AC3E}">
        <p14:creationId xmlns:p14="http://schemas.microsoft.com/office/powerpoint/2010/main" val="324606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DB623-EEF1-ACFF-CFE9-2BE4492D9827}"/>
              </a:ext>
            </a:extLst>
          </p:cNvPr>
          <p:cNvSpPr>
            <a:spLocks noGrp="1"/>
          </p:cNvSpPr>
          <p:nvPr>
            <p:ph type="title"/>
          </p:nvPr>
        </p:nvSpPr>
        <p:spPr>
          <a:xfrm>
            <a:off x="675518" y="385258"/>
            <a:ext cx="10353762" cy="1257300"/>
          </a:xfrm>
        </p:spPr>
        <p:txBody>
          <a:bodyPr/>
          <a:lstStyle/>
          <a:p>
            <a:r>
              <a:rPr lang="en-US" sz="2800" dirty="0"/>
              <a:t>Some examples of how AI is currently being used in healthcare</a:t>
            </a:r>
          </a:p>
        </p:txBody>
      </p:sp>
      <p:sp>
        <p:nvSpPr>
          <p:cNvPr id="4" name="Slide Number Placeholder 3">
            <a:extLst>
              <a:ext uri="{FF2B5EF4-FFF2-40B4-BE49-F238E27FC236}">
                <a16:creationId xmlns:a16="http://schemas.microsoft.com/office/drawing/2014/main" id="{979AB157-66F3-CD0A-0F9D-A54B7DC8C17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solidFill>
                <a:effectLst>
                  <a:outerShdw blurRad="50800" dist="38100" dir="2700000" algn="tl" rotWithShape="0">
                    <a:srgbClr val="FFFFFF">
                      <a:alpha val="43000"/>
                    </a:srgbClr>
                  </a:outerShdw>
                </a:effectLst>
                <a:uLnTx/>
                <a:uFillTx/>
                <a:latin typeface="Open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700" b="0" i="0" u="none" strike="noStrike" kern="1200" cap="none" spc="0" normalizeH="0" baseline="0" noProof="0">
              <a:ln>
                <a:noFill/>
              </a:ln>
              <a:solidFill>
                <a:srgbClr val="FFFFFF"/>
              </a:solidFill>
              <a:effectLst>
                <a:outerShdw blurRad="50800" dist="38100" dir="2700000" algn="tl" rotWithShape="0">
                  <a:srgbClr val="FFFFFF">
                    <a:alpha val="43000"/>
                  </a:srgbClr>
                </a:outerShdw>
              </a:effectLst>
              <a:uLnTx/>
              <a:uFillTx/>
              <a:latin typeface="Open Sans"/>
              <a:ea typeface="+mn-ea"/>
              <a:cs typeface="+mn-cs"/>
            </a:endParaRPr>
          </a:p>
        </p:txBody>
      </p:sp>
      <p:sp>
        <p:nvSpPr>
          <p:cNvPr id="5" name="Footer Placeholder 4">
            <a:extLst>
              <a:ext uri="{FF2B5EF4-FFF2-40B4-BE49-F238E27FC236}">
                <a16:creationId xmlns:a16="http://schemas.microsoft.com/office/drawing/2014/main" id="{80A7F01F-4834-5F34-61BB-497777EAAEF0}"/>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03600"/>
                </a:solidFill>
                <a:effectLst/>
                <a:uLnTx/>
                <a:uFillTx/>
                <a:latin typeface="Open Sans"/>
                <a:ea typeface="+mn-ea"/>
                <a:cs typeface="+mn-cs"/>
              </a:rPr>
              <a:t>©2026 by Ursa Health LLC. All rights reserved.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03600"/>
                </a:solidFill>
                <a:effectLst/>
                <a:uLnTx/>
                <a:uFillTx/>
                <a:latin typeface="Open Sans"/>
                <a:ea typeface="+mn-ea"/>
                <a:cs typeface="+mn-cs"/>
              </a:rPr>
              <a:t>Confidential and not for distribution.</a:t>
            </a:r>
          </a:p>
        </p:txBody>
      </p:sp>
      <p:sp>
        <p:nvSpPr>
          <p:cNvPr id="6" name="Rectangle 5">
            <a:extLst>
              <a:ext uri="{FF2B5EF4-FFF2-40B4-BE49-F238E27FC236}">
                <a16:creationId xmlns:a16="http://schemas.microsoft.com/office/drawing/2014/main" id="{FEA6C86D-6A00-9D59-302B-DFD4166FED96}"/>
              </a:ext>
            </a:extLst>
          </p:cNvPr>
          <p:cNvSpPr/>
          <p:nvPr/>
        </p:nvSpPr>
        <p:spPr>
          <a:xfrm>
            <a:off x="1141485" y="1439433"/>
            <a:ext cx="4869482" cy="14301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0" rtlCol="0" anchor="ctr" anchorCtr="0"/>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900" b="1" i="0" u="none" strike="noStrike" kern="1200" cap="none" spc="0" normalizeH="0" baseline="0" noProof="0" dirty="0">
                <a:ln>
                  <a:noFill/>
                </a:ln>
                <a:solidFill>
                  <a:srgbClr val="203600"/>
                </a:solidFill>
                <a:effectLst/>
                <a:uLnTx/>
                <a:uFillTx/>
                <a:latin typeface="Open Sans"/>
                <a:ea typeface="+mn-ea"/>
                <a:cs typeface="+mn-cs"/>
              </a:rPr>
              <a:t>Diagnostics and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900" b="1" i="0" u="none" strike="noStrike" kern="1200" cap="none" spc="0" normalizeH="0" baseline="0" noProof="0" dirty="0">
                <a:ln>
                  <a:noFill/>
                </a:ln>
                <a:solidFill>
                  <a:srgbClr val="203600"/>
                </a:solidFill>
                <a:effectLst/>
                <a:uLnTx/>
                <a:uFillTx/>
                <a:latin typeface="Open Sans"/>
                <a:ea typeface="+mn-ea"/>
                <a:cs typeface="+mn-cs"/>
              </a:rPr>
              <a:t>Imaging</a:t>
            </a:r>
          </a:p>
        </p:txBody>
      </p:sp>
      <p:sp>
        <p:nvSpPr>
          <p:cNvPr id="7" name="Rectangle 6">
            <a:extLst>
              <a:ext uri="{FF2B5EF4-FFF2-40B4-BE49-F238E27FC236}">
                <a16:creationId xmlns:a16="http://schemas.microsoft.com/office/drawing/2014/main" id="{7D5BFC45-F9CC-1E25-3CEE-4767249E36C9}"/>
              </a:ext>
            </a:extLst>
          </p:cNvPr>
          <p:cNvSpPr/>
          <p:nvPr/>
        </p:nvSpPr>
        <p:spPr>
          <a:xfrm>
            <a:off x="6159798" y="1439432"/>
            <a:ext cx="4869482" cy="1430175"/>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0" rtlCol="0" anchor="ctr" anchorCtr="0"/>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203600"/>
                </a:solidFill>
                <a:effectLst/>
                <a:uLnTx/>
                <a:uFillTx/>
                <a:latin typeface="Open Sans"/>
                <a:ea typeface="+mn-ea"/>
                <a:cs typeface="+mn-cs"/>
              </a:rPr>
              <a:t>Administrative Efficiency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203600"/>
                </a:solidFill>
                <a:effectLst/>
                <a:uLnTx/>
                <a:uFillTx/>
                <a:latin typeface="Open Sans"/>
                <a:ea typeface="+mn-ea"/>
                <a:cs typeface="+mn-cs"/>
              </a:rPr>
              <a:t>and Workflow</a:t>
            </a:r>
            <a:endParaRPr kumimoji="0" lang="en-US" sz="1800" b="0" i="0" u="none" strike="noStrike" kern="1200" cap="none" spc="0" normalizeH="0" baseline="0" noProof="0" dirty="0">
              <a:ln>
                <a:noFill/>
              </a:ln>
              <a:solidFill>
                <a:srgbClr val="203600"/>
              </a:solidFill>
              <a:effectLst/>
              <a:uLnTx/>
              <a:uFillTx/>
              <a:latin typeface="Open Sans"/>
              <a:ea typeface="+mn-ea"/>
              <a:cs typeface="+mn-cs"/>
            </a:endParaRPr>
          </a:p>
        </p:txBody>
      </p:sp>
      <p:sp>
        <p:nvSpPr>
          <p:cNvPr id="8" name="Rectangle 7">
            <a:extLst>
              <a:ext uri="{FF2B5EF4-FFF2-40B4-BE49-F238E27FC236}">
                <a16:creationId xmlns:a16="http://schemas.microsoft.com/office/drawing/2014/main" id="{DDE38130-572C-D0AD-7280-66DC7901C4F2}"/>
              </a:ext>
            </a:extLst>
          </p:cNvPr>
          <p:cNvSpPr/>
          <p:nvPr/>
        </p:nvSpPr>
        <p:spPr>
          <a:xfrm>
            <a:off x="1141485" y="3031868"/>
            <a:ext cx="4869482" cy="1430175"/>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0" rtlCol="0" anchor="ctr" anchorCtr="0"/>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203600"/>
                </a:solidFill>
                <a:effectLst/>
                <a:uLnTx/>
                <a:uFillTx/>
                <a:latin typeface="Open Sans"/>
                <a:ea typeface="+mn-ea"/>
                <a:cs typeface="+mn-cs"/>
              </a:rPr>
              <a:t>Patient Engagement and</a:t>
            </a:r>
          </a:p>
          <a:p>
            <a:pPr marL="0" marR="0" lvl="0" indent="0" algn="ctr" defTabSz="914400" rtl="0" eaLnBrk="1" fontAlgn="auto" latinLnBrk="0" hangingPunct="1">
              <a:lnSpc>
                <a:spcPct val="100000"/>
              </a:lnSpc>
              <a:spcBef>
                <a:spcPts val="0"/>
              </a:spcBef>
              <a:spcAft>
                <a:spcPts val="1200"/>
              </a:spcAft>
              <a:buClrTx/>
              <a:buSzTx/>
              <a:buFontTx/>
              <a:buNone/>
              <a:tabLst/>
              <a:defRPr/>
            </a:pPr>
            <a:r>
              <a:rPr lang="en-US" b="1" dirty="0">
                <a:solidFill>
                  <a:srgbClr val="203600"/>
                </a:solidFill>
                <a:latin typeface="Open Sans"/>
              </a:rPr>
              <a:t>Remote Monitoring</a:t>
            </a:r>
            <a:endParaRPr kumimoji="0" lang="en-US" sz="1800" b="0" i="0" u="none" strike="noStrike" kern="1200" cap="none" spc="0" normalizeH="0" baseline="0" noProof="0" dirty="0">
              <a:ln>
                <a:noFill/>
              </a:ln>
              <a:solidFill>
                <a:srgbClr val="203600"/>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3C1C43E5-C09E-A081-6222-35C52F28A29B}"/>
              </a:ext>
            </a:extLst>
          </p:cNvPr>
          <p:cNvSpPr/>
          <p:nvPr/>
        </p:nvSpPr>
        <p:spPr>
          <a:xfrm>
            <a:off x="6159798" y="3031868"/>
            <a:ext cx="4869482" cy="14301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0" rtlCol="0" anchor="ctr" anchorCtr="0"/>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203600"/>
                </a:solidFill>
                <a:effectLst/>
                <a:uLnTx/>
                <a:uFillTx/>
                <a:latin typeface="Open Sans"/>
                <a:ea typeface="+mn-ea"/>
                <a:cs typeface="+mn-cs"/>
              </a:rPr>
              <a:t>Drug Discovery and</a:t>
            </a:r>
          </a:p>
          <a:p>
            <a:pPr marL="0" marR="0" lvl="0" indent="0" algn="ctr" defTabSz="914400" rtl="0" eaLnBrk="1" fontAlgn="auto" latinLnBrk="0" hangingPunct="1">
              <a:lnSpc>
                <a:spcPct val="100000"/>
              </a:lnSpc>
              <a:spcBef>
                <a:spcPts val="0"/>
              </a:spcBef>
              <a:spcAft>
                <a:spcPts val="1200"/>
              </a:spcAft>
              <a:buClrTx/>
              <a:buSzTx/>
              <a:buFontTx/>
              <a:buNone/>
              <a:tabLst/>
              <a:defRPr/>
            </a:pPr>
            <a:r>
              <a:rPr lang="en-US" b="1" dirty="0">
                <a:solidFill>
                  <a:srgbClr val="203600"/>
                </a:solidFill>
                <a:latin typeface="Open Sans"/>
              </a:rPr>
              <a:t>Development</a:t>
            </a:r>
            <a:endParaRPr kumimoji="0" lang="en-US" sz="1800" b="0" i="0" u="none" strike="noStrike" kern="1200" cap="none" spc="0" normalizeH="0" baseline="0" noProof="0" dirty="0">
              <a:ln>
                <a:noFill/>
              </a:ln>
              <a:solidFill>
                <a:srgbClr val="203600"/>
              </a:solidFill>
              <a:effectLst/>
              <a:uLnTx/>
              <a:uFillTx/>
              <a:latin typeface="Open Sans"/>
              <a:ea typeface="+mn-ea"/>
              <a:cs typeface="+mn-cs"/>
            </a:endParaRPr>
          </a:p>
        </p:txBody>
      </p:sp>
      <p:sp>
        <p:nvSpPr>
          <p:cNvPr id="3" name="Rectangle 2">
            <a:extLst>
              <a:ext uri="{FF2B5EF4-FFF2-40B4-BE49-F238E27FC236}">
                <a16:creationId xmlns:a16="http://schemas.microsoft.com/office/drawing/2014/main" id="{38A20EDB-B88E-237F-A67A-63ECA218BA47}"/>
              </a:ext>
            </a:extLst>
          </p:cNvPr>
          <p:cNvSpPr/>
          <p:nvPr/>
        </p:nvSpPr>
        <p:spPr>
          <a:xfrm>
            <a:off x="3503274" y="4624302"/>
            <a:ext cx="4869482" cy="143017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0" rtlCol="0" anchor="ctr" anchorCtr="0"/>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Open Sans"/>
                <a:ea typeface="+mn-ea"/>
                <a:cs typeface="+mn-cs"/>
              </a:rPr>
              <a:t>Population Health</a:t>
            </a:r>
          </a:p>
          <a:p>
            <a:pPr marL="0" marR="0" lvl="0" indent="0" algn="ctr" defTabSz="914400" rtl="0" eaLnBrk="1" fontAlgn="auto" latinLnBrk="0" hangingPunct="1">
              <a:lnSpc>
                <a:spcPct val="100000"/>
              </a:lnSpc>
              <a:spcBef>
                <a:spcPts val="0"/>
              </a:spcBef>
              <a:spcAft>
                <a:spcPts val="1200"/>
              </a:spcAft>
              <a:buClrTx/>
              <a:buSzTx/>
              <a:buFontTx/>
              <a:buNone/>
              <a:tabLst/>
              <a:defRPr/>
            </a:pPr>
            <a:r>
              <a:rPr lang="en-US" b="1" dirty="0">
                <a:solidFill>
                  <a:schemeClr val="bg1"/>
                </a:solidFill>
                <a:latin typeface="Open Sans"/>
              </a:rPr>
              <a:t>Analytics</a:t>
            </a:r>
            <a:endParaRPr kumimoji="0" lang="en-US" sz="1800" b="0" i="0" u="none" strike="noStrike" kern="1200" cap="none" spc="0" normalizeH="0" baseline="0" noProof="0" dirty="0">
              <a:ln>
                <a:noFill/>
              </a:ln>
              <a:solidFill>
                <a:schemeClr val="bg1"/>
              </a:solidFill>
              <a:effectLst/>
              <a:uLnTx/>
              <a:uFillTx/>
              <a:latin typeface="Open Sans"/>
              <a:ea typeface="+mn-ea"/>
              <a:cs typeface="+mn-cs"/>
            </a:endParaRPr>
          </a:p>
        </p:txBody>
      </p:sp>
    </p:spTree>
    <p:extLst>
      <p:ext uri="{BB962C8B-B14F-4D97-AF65-F5344CB8AC3E}">
        <p14:creationId xmlns:p14="http://schemas.microsoft.com/office/powerpoint/2010/main" val="362064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B3771B-5DA0-4A72-3C2E-99AE49203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922" y="3429000"/>
            <a:ext cx="2296156" cy="1291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F7B6D72-C9A4-5E55-5EC1-4B612D7B862A}"/>
              </a:ext>
            </a:extLst>
          </p:cNvPr>
          <p:cNvSpPr>
            <a:spLocks noGrp="1"/>
          </p:cNvSpPr>
          <p:nvPr>
            <p:ph type="title"/>
          </p:nvPr>
        </p:nvSpPr>
        <p:spPr>
          <a:xfrm>
            <a:off x="775449" y="376695"/>
            <a:ext cx="10804072" cy="970450"/>
          </a:xfrm>
        </p:spPr>
        <p:txBody>
          <a:bodyPr/>
          <a:lstStyle/>
          <a:p>
            <a:r>
              <a:rPr lang="en-US" sz="2800" dirty="0">
                <a:latin typeface="Univia Pro" panose="00000800000000000000" pitchFamily="50" charset="0"/>
              </a:rPr>
              <a:t>POLL: </a:t>
            </a:r>
            <a:r>
              <a:rPr lang="en-US" sz="2800" dirty="0"/>
              <a:t>Which AI pop health analytics tool(s) are you currently using?</a:t>
            </a:r>
          </a:p>
        </p:txBody>
      </p:sp>
      <p:sp>
        <p:nvSpPr>
          <p:cNvPr id="3" name="Text Placeholder 2">
            <a:extLst>
              <a:ext uri="{FF2B5EF4-FFF2-40B4-BE49-F238E27FC236}">
                <a16:creationId xmlns:a16="http://schemas.microsoft.com/office/drawing/2014/main" id="{07664A86-A2A6-EC9D-CF0A-CEFF85E52450}"/>
              </a:ext>
            </a:extLst>
          </p:cNvPr>
          <p:cNvSpPr>
            <a:spLocks noGrp="1"/>
          </p:cNvSpPr>
          <p:nvPr>
            <p:ph type="body" idx="1"/>
          </p:nvPr>
        </p:nvSpPr>
        <p:spPr>
          <a:xfrm>
            <a:off x="688015" y="1885950"/>
            <a:ext cx="3300984" cy="643605"/>
          </a:xfrm>
        </p:spPr>
        <p:txBody>
          <a:bodyPr/>
          <a:lstStyle/>
          <a:p>
            <a:r>
              <a:rPr lang="en-US" sz="2400" b="1" dirty="0">
                <a:solidFill>
                  <a:schemeClr val="tx1"/>
                </a:solidFill>
              </a:rPr>
              <a:t>No AI </a:t>
            </a:r>
          </a:p>
        </p:txBody>
      </p:sp>
      <p:sp>
        <p:nvSpPr>
          <p:cNvPr id="4" name="Text Placeholder 3">
            <a:extLst>
              <a:ext uri="{FF2B5EF4-FFF2-40B4-BE49-F238E27FC236}">
                <a16:creationId xmlns:a16="http://schemas.microsoft.com/office/drawing/2014/main" id="{05E0F124-6436-FEBD-F9D2-9B0A2D65BB10}"/>
              </a:ext>
            </a:extLst>
          </p:cNvPr>
          <p:cNvSpPr>
            <a:spLocks noGrp="1"/>
          </p:cNvSpPr>
          <p:nvPr>
            <p:ph type="body" sz="quarter" idx="3"/>
          </p:nvPr>
        </p:nvSpPr>
        <p:spPr/>
        <p:txBody>
          <a:bodyPr/>
          <a:lstStyle/>
          <a:p>
            <a:r>
              <a:rPr lang="en-US" sz="2400" b="1" dirty="0">
                <a:solidFill>
                  <a:schemeClr val="tx1"/>
                </a:solidFill>
              </a:rPr>
              <a:t>Generic AI </a:t>
            </a:r>
          </a:p>
          <a:p>
            <a:r>
              <a:rPr lang="en-US" sz="2400" b="1" dirty="0">
                <a:solidFill>
                  <a:schemeClr val="tx1"/>
                </a:solidFill>
              </a:rPr>
              <a:t>Tools</a:t>
            </a:r>
          </a:p>
        </p:txBody>
      </p:sp>
      <p:sp>
        <p:nvSpPr>
          <p:cNvPr id="5" name="Text Placeholder 4">
            <a:extLst>
              <a:ext uri="{FF2B5EF4-FFF2-40B4-BE49-F238E27FC236}">
                <a16:creationId xmlns:a16="http://schemas.microsoft.com/office/drawing/2014/main" id="{1BF56AAA-A0CE-D83C-CCA2-76EB53DC5761}"/>
              </a:ext>
            </a:extLst>
          </p:cNvPr>
          <p:cNvSpPr>
            <a:spLocks noGrp="1"/>
          </p:cNvSpPr>
          <p:nvPr>
            <p:ph type="body" sz="quarter" idx="13"/>
          </p:nvPr>
        </p:nvSpPr>
        <p:spPr>
          <a:xfrm>
            <a:off x="8192352" y="1885950"/>
            <a:ext cx="3300984" cy="643605"/>
          </a:xfrm>
        </p:spPr>
        <p:txBody>
          <a:bodyPr/>
          <a:lstStyle/>
          <a:p>
            <a:r>
              <a:rPr lang="en-US" sz="2400" b="1" dirty="0">
                <a:solidFill>
                  <a:schemeClr val="tx1"/>
                </a:solidFill>
              </a:rPr>
              <a:t>Pop Health </a:t>
            </a:r>
          </a:p>
          <a:p>
            <a:r>
              <a:rPr lang="en-US" sz="2400" b="1" dirty="0">
                <a:solidFill>
                  <a:schemeClr val="tx1"/>
                </a:solidFill>
              </a:rPr>
              <a:t>Specific Tools</a:t>
            </a:r>
          </a:p>
        </p:txBody>
      </p:sp>
      <p:sp>
        <p:nvSpPr>
          <p:cNvPr id="6" name="Content Placeholder 5">
            <a:extLst>
              <a:ext uri="{FF2B5EF4-FFF2-40B4-BE49-F238E27FC236}">
                <a16:creationId xmlns:a16="http://schemas.microsoft.com/office/drawing/2014/main" id="{18A2032F-057B-F80F-17D1-5D0D4C50E826}"/>
              </a:ext>
            </a:extLst>
          </p:cNvPr>
          <p:cNvSpPr>
            <a:spLocks noGrp="1"/>
          </p:cNvSpPr>
          <p:nvPr>
            <p:ph sz="half" idx="18"/>
          </p:nvPr>
        </p:nvSpPr>
        <p:spPr>
          <a:xfrm>
            <a:off x="688016" y="2632105"/>
            <a:ext cx="3300984" cy="3159095"/>
          </a:xfrm>
        </p:spPr>
        <p:txBody>
          <a:bodyPr/>
          <a:lstStyle/>
          <a:p>
            <a:r>
              <a:rPr lang="en-US" dirty="0"/>
              <a:t>Manual workflow through analytics team</a:t>
            </a:r>
          </a:p>
        </p:txBody>
      </p:sp>
      <p:sp>
        <p:nvSpPr>
          <p:cNvPr id="7" name="Content Placeholder 6">
            <a:extLst>
              <a:ext uri="{FF2B5EF4-FFF2-40B4-BE49-F238E27FC236}">
                <a16:creationId xmlns:a16="http://schemas.microsoft.com/office/drawing/2014/main" id="{D47C95F5-C54F-A1EB-4875-850CC049EFC9}"/>
              </a:ext>
            </a:extLst>
          </p:cNvPr>
          <p:cNvSpPr>
            <a:spLocks noGrp="1"/>
          </p:cNvSpPr>
          <p:nvPr>
            <p:ph sz="half" idx="19"/>
          </p:nvPr>
        </p:nvSpPr>
        <p:spPr>
          <a:xfrm>
            <a:off x="4655651" y="7300455"/>
            <a:ext cx="452175" cy="621377"/>
          </a:xfrm>
        </p:spPr>
        <p:txBody>
          <a:bodyPr>
            <a:normAutofit fontScale="25000" lnSpcReduction="20000"/>
          </a:bodyPr>
          <a:lstStyle/>
          <a:p>
            <a:r>
              <a:rPr lang="en-US" dirty="0"/>
              <a:t>ChatGPT, Snowflake Cortex, </a:t>
            </a:r>
            <a:r>
              <a:rPr lang="en-US" dirty="0" err="1"/>
              <a:t>etc</a:t>
            </a:r>
            <a:endParaRPr lang="en-US" dirty="0"/>
          </a:p>
        </p:txBody>
      </p:sp>
      <p:sp>
        <p:nvSpPr>
          <p:cNvPr id="8" name="Content Placeholder 7">
            <a:extLst>
              <a:ext uri="{FF2B5EF4-FFF2-40B4-BE49-F238E27FC236}">
                <a16:creationId xmlns:a16="http://schemas.microsoft.com/office/drawing/2014/main" id="{9932166E-B43E-0141-B0C8-290CF84A85F5}"/>
              </a:ext>
            </a:extLst>
          </p:cNvPr>
          <p:cNvSpPr>
            <a:spLocks noGrp="1"/>
          </p:cNvSpPr>
          <p:nvPr>
            <p:ph sz="half" idx="20"/>
          </p:nvPr>
        </p:nvSpPr>
        <p:spPr>
          <a:xfrm>
            <a:off x="8192352" y="2632105"/>
            <a:ext cx="3300984" cy="3159095"/>
          </a:xfrm>
        </p:spPr>
        <p:txBody>
          <a:bodyPr/>
          <a:lstStyle/>
          <a:p>
            <a:r>
              <a:rPr lang="en-US" dirty="0"/>
              <a:t>Ursa Compass, Innovaccer Sara, Clarify Clara, </a:t>
            </a:r>
            <a:r>
              <a:rPr lang="en-US" dirty="0" err="1"/>
              <a:t>etc</a:t>
            </a:r>
            <a:endParaRPr lang="en-US" dirty="0"/>
          </a:p>
        </p:txBody>
      </p:sp>
      <p:sp>
        <p:nvSpPr>
          <p:cNvPr id="9" name="Slide Number Placeholder 8">
            <a:extLst>
              <a:ext uri="{FF2B5EF4-FFF2-40B4-BE49-F238E27FC236}">
                <a16:creationId xmlns:a16="http://schemas.microsoft.com/office/drawing/2014/main" id="{56D14ACD-0A7D-0AB6-66A0-A78E0A43D779}"/>
              </a:ext>
            </a:extLst>
          </p:cNvPr>
          <p:cNvSpPr>
            <a:spLocks noGrp="1"/>
          </p:cNvSpPr>
          <p:nvPr>
            <p:ph type="sldNum" sz="quarter" idx="4"/>
          </p:nvPr>
        </p:nvSpPr>
        <p:spPr/>
        <p:txBody>
          <a:bodyPr/>
          <a:lstStyle/>
          <a:p>
            <a:fld id="{3A98EE3D-8CD1-4C3F-BD1C-C98C9596463C}" type="slidenum">
              <a:rPr lang="en-US" smtClean="0"/>
              <a:pPr/>
              <a:t>14</a:t>
            </a:fld>
            <a:endParaRPr lang="en-US"/>
          </a:p>
        </p:txBody>
      </p:sp>
      <p:sp>
        <p:nvSpPr>
          <p:cNvPr id="10" name="Footer Placeholder 9">
            <a:extLst>
              <a:ext uri="{FF2B5EF4-FFF2-40B4-BE49-F238E27FC236}">
                <a16:creationId xmlns:a16="http://schemas.microsoft.com/office/drawing/2014/main" id="{6418B238-7F84-D87D-AEAB-EF90B72CBD0E}"/>
              </a:ext>
            </a:extLst>
          </p:cNvPr>
          <p:cNvSpPr>
            <a:spLocks noGrp="1"/>
          </p:cNvSpPr>
          <p:nvPr>
            <p:ph type="ftr" sz="quarter" idx="21"/>
          </p:nvPr>
        </p:nvSpPr>
        <p:spPr/>
        <p:txBody>
          <a:bodyPr/>
          <a:lstStyle/>
          <a:p>
            <a:r>
              <a:rPr lang="en-US" dirty="0"/>
              <a:t>©2026 by Ursa Health LLC. All rights reserved.</a:t>
            </a:r>
          </a:p>
          <a:p>
            <a:r>
              <a:rPr lang="en-US" dirty="0"/>
              <a:t>Confidential and not for distribution.</a:t>
            </a:r>
          </a:p>
        </p:txBody>
      </p:sp>
      <p:pic>
        <p:nvPicPr>
          <p:cNvPr id="12" name="Graphic 11" descr="Bar graph with upward trend with solid fill">
            <a:extLst>
              <a:ext uri="{FF2B5EF4-FFF2-40B4-BE49-F238E27FC236}">
                <a16:creationId xmlns:a16="http://schemas.microsoft.com/office/drawing/2014/main" id="{F3A5E0E4-35A7-0659-642E-351A842F6A4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82866" y="3315364"/>
            <a:ext cx="2311281" cy="2311281"/>
          </a:xfrm>
          <a:prstGeom prst="rect">
            <a:avLst/>
          </a:prstGeom>
        </p:spPr>
      </p:pic>
      <p:pic>
        <p:nvPicPr>
          <p:cNvPr id="1028" name="Picture 4" descr="Snowflake Free SVG, PNG, and vector ... · LobeHub">
            <a:extLst>
              <a:ext uri="{FF2B5EF4-FFF2-40B4-BE49-F238E27FC236}">
                <a16:creationId xmlns:a16="http://schemas.microsoft.com/office/drawing/2014/main" id="{1C83EF19-2478-7B4E-A495-F69097873B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5448" y="5004890"/>
            <a:ext cx="1243510" cy="124351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7">
            <a:extLst>
              <a:ext uri="{FF2B5EF4-FFF2-40B4-BE49-F238E27FC236}">
                <a16:creationId xmlns:a16="http://schemas.microsoft.com/office/drawing/2014/main" id="{07257D28-E306-C572-ED06-424BB66DCB69}"/>
              </a:ext>
            </a:extLst>
          </p:cNvPr>
          <p:cNvSpPr txBox="1">
            <a:spLocks/>
          </p:cNvSpPr>
          <p:nvPr/>
        </p:nvSpPr>
        <p:spPr>
          <a:xfrm>
            <a:off x="4676238" y="2632105"/>
            <a:ext cx="3300984" cy="3159095"/>
          </a:xfrm>
          <a:prstGeom prst="rect">
            <a:avLst/>
          </a:prstGeom>
          <a:effectLst/>
        </p:spPr>
        <p:txBody>
          <a:bodyPr vert="horz" lIns="91440" tIns="45720" rIns="91440" bIns="45720" rtlCol="0" anchor="t">
            <a:normAutofit/>
          </a:bodyPr>
          <a:lstStyle>
            <a:lvl1pPr marL="282575" indent="-244475"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12763" indent="-230188"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42950" indent="-230188"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914400" indent="-17145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dirty="0"/>
              <a:t>ChatGPT, Snowflake Cortex, </a:t>
            </a:r>
            <a:r>
              <a:rPr lang="en-US" dirty="0" err="1"/>
              <a:t>etc</a:t>
            </a:r>
            <a:endParaRPr lang="en-US" dirty="0"/>
          </a:p>
        </p:txBody>
      </p:sp>
      <p:pic>
        <p:nvPicPr>
          <p:cNvPr id="15" name="Graphic 14" descr="Compass with solid fill">
            <a:extLst>
              <a:ext uri="{FF2B5EF4-FFF2-40B4-BE49-F238E27FC236}">
                <a16:creationId xmlns:a16="http://schemas.microsoft.com/office/drawing/2014/main" id="{02EB0B5C-76E3-AB78-8B7C-E75F5367881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673851" y="3278010"/>
            <a:ext cx="2348635" cy="2348635"/>
          </a:xfrm>
          <a:prstGeom prst="rect">
            <a:avLst/>
          </a:prstGeom>
        </p:spPr>
      </p:pic>
    </p:spTree>
    <p:extLst>
      <p:ext uri="{BB962C8B-B14F-4D97-AF65-F5344CB8AC3E}">
        <p14:creationId xmlns:p14="http://schemas.microsoft.com/office/powerpoint/2010/main" val="3668470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A4D65-9AF6-84E9-049A-B828013367B3}"/>
              </a:ext>
            </a:extLst>
          </p:cNvPr>
          <p:cNvSpPr>
            <a:spLocks noGrp="1"/>
          </p:cNvSpPr>
          <p:nvPr>
            <p:ph type="title"/>
          </p:nvPr>
        </p:nvSpPr>
        <p:spPr/>
        <p:txBody>
          <a:bodyPr/>
          <a:lstStyle/>
          <a:p>
            <a:r>
              <a:rPr lang="en-US" dirty="0"/>
              <a:t>Today’s speakers</a:t>
            </a:r>
          </a:p>
        </p:txBody>
      </p:sp>
      <p:sp>
        <p:nvSpPr>
          <p:cNvPr id="3" name="Text Placeholder 2">
            <a:extLst>
              <a:ext uri="{FF2B5EF4-FFF2-40B4-BE49-F238E27FC236}">
                <a16:creationId xmlns:a16="http://schemas.microsoft.com/office/drawing/2014/main" id="{DA9102D0-F186-3434-360F-3E448C7FAE58}"/>
              </a:ext>
            </a:extLst>
          </p:cNvPr>
          <p:cNvSpPr>
            <a:spLocks noGrp="1"/>
          </p:cNvSpPr>
          <p:nvPr>
            <p:ph type="body" idx="13"/>
          </p:nvPr>
        </p:nvSpPr>
        <p:spPr/>
        <p:txBody>
          <a:bodyPr/>
          <a:lstStyle/>
          <a:p>
            <a:r>
              <a:rPr lang="en-US" sz="2800" b="1" dirty="0"/>
              <a:t>Steve Hackbarth</a:t>
            </a:r>
          </a:p>
          <a:p>
            <a:r>
              <a:rPr lang="en-US" sz="2000" dirty="0"/>
              <a:t>Chief Technology Officer</a:t>
            </a:r>
          </a:p>
        </p:txBody>
      </p:sp>
      <p:pic>
        <p:nvPicPr>
          <p:cNvPr id="12" name="Content Placeholder 11">
            <a:extLst>
              <a:ext uri="{FF2B5EF4-FFF2-40B4-BE49-F238E27FC236}">
                <a16:creationId xmlns:a16="http://schemas.microsoft.com/office/drawing/2014/main" id="{8BD2526C-6BE3-ADAE-C7FD-E6EF94D18E37}"/>
              </a:ext>
            </a:extLst>
          </p:cNvPr>
          <p:cNvPicPr>
            <a:picLocks noGrp="1" noChangeAspect="1"/>
          </p:cNvPicPr>
          <p:nvPr>
            <p:ph sz="half" idx="18"/>
          </p:nvPr>
        </p:nvPicPr>
        <p:blipFill>
          <a:blip r:embed="rId3"/>
          <a:stretch>
            <a:fillRect/>
          </a:stretch>
        </p:blipFill>
        <p:spPr>
          <a:xfrm>
            <a:off x="2084387" y="2632075"/>
            <a:ext cx="2527300" cy="3159125"/>
          </a:xfrm>
          <a:prstGeom prst="rect">
            <a:avLst/>
          </a:prstGeom>
          <a:effectLst/>
        </p:spPr>
      </p:pic>
      <p:sp>
        <p:nvSpPr>
          <p:cNvPr id="5" name="Text Placeholder 4">
            <a:extLst>
              <a:ext uri="{FF2B5EF4-FFF2-40B4-BE49-F238E27FC236}">
                <a16:creationId xmlns:a16="http://schemas.microsoft.com/office/drawing/2014/main" id="{EC4C171A-6634-4B2A-9ABD-F4652175302B}"/>
              </a:ext>
            </a:extLst>
          </p:cNvPr>
          <p:cNvSpPr>
            <a:spLocks noGrp="1"/>
          </p:cNvSpPr>
          <p:nvPr>
            <p:ph type="body" idx="19"/>
          </p:nvPr>
        </p:nvSpPr>
        <p:spPr/>
        <p:txBody>
          <a:bodyPr/>
          <a:lstStyle/>
          <a:p>
            <a:r>
              <a:rPr lang="en-US" sz="2800" b="1" dirty="0"/>
              <a:t>Catherine McQuaid, RN</a:t>
            </a:r>
          </a:p>
          <a:p>
            <a:r>
              <a:rPr lang="en-US" sz="2000" dirty="0"/>
              <a:t>Analytics Engineer</a:t>
            </a:r>
          </a:p>
        </p:txBody>
      </p:sp>
      <p:pic>
        <p:nvPicPr>
          <p:cNvPr id="10" name="Content Placeholder 9">
            <a:extLst>
              <a:ext uri="{FF2B5EF4-FFF2-40B4-BE49-F238E27FC236}">
                <a16:creationId xmlns:a16="http://schemas.microsoft.com/office/drawing/2014/main" id="{AAB28E2D-7D93-BB02-1104-AF61FAB65C38}"/>
              </a:ext>
            </a:extLst>
          </p:cNvPr>
          <p:cNvPicPr>
            <a:picLocks noGrp="1" noChangeAspect="1"/>
          </p:cNvPicPr>
          <p:nvPr>
            <p:ph sz="half" idx="20"/>
          </p:nvPr>
        </p:nvPicPr>
        <p:blipFill>
          <a:blip r:embed="rId4"/>
          <a:stretch>
            <a:fillRect/>
          </a:stretch>
        </p:blipFill>
        <p:spPr>
          <a:xfrm>
            <a:off x="7254875" y="2632075"/>
            <a:ext cx="3159125" cy="3159125"/>
          </a:xfrm>
          <a:prstGeom prst="rect">
            <a:avLst/>
          </a:prstGeom>
          <a:effectLst/>
        </p:spPr>
      </p:pic>
      <p:sp>
        <p:nvSpPr>
          <p:cNvPr id="7" name="Slide Number Placeholder 6">
            <a:extLst>
              <a:ext uri="{FF2B5EF4-FFF2-40B4-BE49-F238E27FC236}">
                <a16:creationId xmlns:a16="http://schemas.microsoft.com/office/drawing/2014/main" id="{CE8166AC-4B46-FB1A-494C-4F830EA9630B}"/>
              </a:ext>
            </a:extLst>
          </p:cNvPr>
          <p:cNvSpPr>
            <a:spLocks noGrp="1"/>
          </p:cNvSpPr>
          <p:nvPr>
            <p:ph type="sldNum" sz="quarter" idx="4"/>
          </p:nvPr>
        </p:nvSpPr>
        <p:spPr/>
        <p:txBody>
          <a:bodyPr/>
          <a:lstStyle/>
          <a:p>
            <a:fld id="{3A98EE3D-8CD1-4C3F-BD1C-C98C9596463C}" type="slidenum">
              <a:rPr lang="en-US" smtClean="0"/>
              <a:pPr/>
              <a:t>15</a:t>
            </a:fld>
            <a:endParaRPr lang="en-US" dirty="0"/>
          </a:p>
        </p:txBody>
      </p:sp>
      <p:sp>
        <p:nvSpPr>
          <p:cNvPr id="8" name="Footer Placeholder 7">
            <a:extLst>
              <a:ext uri="{FF2B5EF4-FFF2-40B4-BE49-F238E27FC236}">
                <a16:creationId xmlns:a16="http://schemas.microsoft.com/office/drawing/2014/main" id="{C4A25295-BE6D-A44E-7298-923DB8333FE6}"/>
              </a:ext>
            </a:extLst>
          </p:cNvPr>
          <p:cNvSpPr>
            <a:spLocks noGrp="1"/>
          </p:cNvSpPr>
          <p:nvPr>
            <p:ph type="ftr" sz="quarter" idx="3"/>
          </p:nvPr>
        </p:nvSpPr>
        <p:spPr/>
        <p:txBody>
          <a:bodyPr/>
          <a:lstStyle/>
          <a:p>
            <a:r>
              <a:rPr lang="en-US" dirty="0"/>
              <a:t>©2026 by Ursa Health LLC. All rights reserved.</a:t>
            </a:r>
          </a:p>
          <a:p>
            <a:r>
              <a:rPr lang="en-US" dirty="0"/>
              <a:t>Confidential and not for distribution.</a:t>
            </a:r>
          </a:p>
        </p:txBody>
      </p:sp>
    </p:spTree>
    <p:extLst>
      <p:ext uri="{BB962C8B-B14F-4D97-AF65-F5344CB8AC3E}">
        <p14:creationId xmlns:p14="http://schemas.microsoft.com/office/powerpoint/2010/main" val="2928550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A9D0A-20A7-1A80-AE58-459F9987F7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E09D77-CCC1-A137-74CC-4FBBE094C048}"/>
              </a:ext>
            </a:extLst>
          </p:cNvPr>
          <p:cNvSpPr>
            <a:spLocks noGrp="1"/>
          </p:cNvSpPr>
          <p:nvPr>
            <p:ph type="ctrTitle"/>
          </p:nvPr>
        </p:nvSpPr>
        <p:spPr>
          <a:xfrm>
            <a:off x="251749" y="2064610"/>
            <a:ext cx="10410307" cy="1828801"/>
          </a:xfrm>
        </p:spPr>
        <p:txBody>
          <a:bodyPr>
            <a:normAutofit/>
          </a:bodyPr>
          <a:lstStyle/>
          <a:p>
            <a:br>
              <a:rPr lang="en-US" sz="2800" dirty="0"/>
            </a:br>
            <a:r>
              <a:rPr lang="en-US" sz="2800" dirty="0">
                <a:latin typeface="Univia Pro" panose="00000800000000000000" pitchFamily="50" charset="0"/>
              </a:rPr>
              <a:t>AI That Delivers: Transparent and Defensible </a:t>
            </a:r>
            <a:br>
              <a:rPr lang="en-US" sz="2800" dirty="0">
                <a:latin typeface="Univia Pro" panose="00000800000000000000" pitchFamily="50" charset="0"/>
              </a:rPr>
            </a:br>
            <a:r>
              <a:rPr lang="en-US" sz="2800" dirty="0">
                <a:latin typeface="Univia Pro" panose="00000800000000000000" pitchFamily="50" charset="0"/>
              </a:rPr>
              <a:t>Pop Health Opportunity Identification</a:t>
            </a:r>
            <a:endParaRPr sz="2800" dirty="0">
              <a:latin typeface="Univia Pro" panose="00000800000000000000" pitchFamily="50" charset="0"/>
            </a:endParaRPr>
          </a:p>
        </p:txBody>
      </p:sp>
      <p:sp>
        <p:nvSpPr>
          <p:cNvPr id="4" name="AutoShape 2" descr="NEA Portfolio: Belong Health">
            <a:extLst>
              <a:ext uri="{FF2B5EF4-FFF2-40B4-BE49-F238E27FC236}">
                <a16:creationId xmlns:a16="http://schemas.microsoft.com/office/drawing/2014/main" id="{7F04411B-55E9-9491-FD42-987D5F68F6DA}"/>
              </a:ext>
            </a:extLst>
          </p:cNvPr>
          <p:cNvSpPr>
            <a:spLocks noChangeAspect="1" noChangeArrowheads="1"/>
          </p:cNvSpPr>
          <p:nvPr/>
        </p:nvSpPr>
        <p:spPr bwMode="auto">
          <a:xfrm>
            <a:off x="5456903" y="3276599"/>
            <a:ext cx="791497" cy="7914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3600"/>
              </a:solidFill>
              <a:effectLst/>
              <a:uLnTx/>
              <a:uFillTx/>
              <a:latin typeface="Open Sans"/>
              <a:ea typeface="+mn-ea"/>
              <a:cs typeface="+mn-cs"/>
            </a:endParaRPr>
          </a:p>
        </p:txBody>
      </p:sp>
    </p:spTree>
    <p:extLst>
      <p:ext uri="{BB962C8B-B14F-4D97-AF65-F5344CB8AC3E}">
        <p14:creationId xmlns:p14="http://schemas.microsoft.com/office/powerpoint/2010/main" val="4035207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0559" y="1325900"/>
            <a:ext cx="31511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1BF00"/>
                </a:solidFill>
                <a:effectLst/>
                <a:uLnTx/>
                <a:uFillTx/>
                <a:ea typeface="+mn-ea"/>
                <a:cs typeface="+mn-cs"/>
              </a:rPr>
              <a:t>URSA HEALTH</a:t>
            </a:r>
            <a:r>
              <a:rPr kumimoji="0" lang="en-US" sz="2800" b="1" i="0" u="none" strike="noStrike" kern="1200" cap="none" spc="0" normalizeH="0" baseline="0" noProof="0" dirty="0">
                <a:ln>
                  <a:noFill/>
                </a:ln>
                <a:solidFill>
                  <a:srgbClr val="203600"/>
                </a:solidFill>
                <a:effectLst/>
                <a:uLnTx/>
                <a:uFillTx/>
                <a:ea typeface="+mn-ea"/>
                <a:cs typeface="+mn-cs"/>
              </a:rPr>
              <a:t> IS</a:t>
            </a:r>
            <a:endParaRPr kumimoji="0" lang="en-US" sz="2400" b="1" i="0" u="none" strike="noStrike" kern="1200" cap="none" spc="0" normalizeH="0" baseline="0" noProof="0" dirty="0">
              <a:ln>
                <a:noFill/>
              </a:ln>
              <a:solidFill>
                <a:srgbClr val="203600"/>
              </a:solidFill>
              <a:effectLst/>
              <a:uLnTx/>
              <a:uFillTx/>
              <a:ea typeface="+mn-ea"/>
              <a:cs typeface="+mn-cs"/>
            </a:endParaRPr>
          </a:p>
        </p:txBody>
      </p:sp>
      <p:sp>
        <p:nvSpPr>
          <p:cNvPr id="3" name="TextBox 2"/>
          <p:cNvSpPr txBox="1"/>
          <p:nvPr/>
        </p:nvSpPr>
        <p:spPr>
          <a:xfrm>
            <a:off x="7218466" y="1325900"/>
            <a:ext cx="28784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1BF00"/>
                </a:solidFill>
                <a:effectLst/>
                <a:uLnTx/>
                <a:uFillTx/>
                <a:ea typeface="+mn-ea"/>
                <a:cs typeface="+mn-cs"/>
              </a:rPr>
              <a:t>AI</a:t>
            </a:r>
            <a:r>
              <a:rPr kumimoji="0" lang="en-US" sz="2800" b="1" i="0" u="none" strike="noStrike" kern="1200" cap="none" spc="0" normalizeH="0" baseline="0" noProof="0" dirty="0">
                <a:ln>
                  <a:noFill/>
                </a:ln>
                <a:solidFill>
                  <a:srgbClr val="203600"/>
                </a:solidFill>
                <a:effectLst/>
                <a:uLnTx/>
                <a:uFillTx/>
                <a:ea typeface="+mn-ea"/>
                <a:cs typeface="+mn-cs"/>
              </a:rPr>
              <a:t> IS</a:t>
            </a:r>
            <a:endParaRPr kumimoji="0" lang="en-US" sz="2400" b="1" i="0" u="none" strike="noStrike" kern="1200" cap="none" spc="0" normalizeH="0" baseline="0" noProof="0" dirty="0">
              <a:ln>
                <a:noFill/>
              </a:ln>
              <a:solidFill>
                <a:srgbClr val="203600"/>
              </a:solidFill>
              <a:effectLst/>
              <a:uLnTx/>
              <a:uFillTx/>
              <a:ea typeface="+mn-ea"/>
              <a:cs typeface="+mn-cs"/>
            </a:endParaRPr>
          </a:p>
        </p:txBody>
      </p:sp>
      <p:sp>
        <p:nvSpPr>
          <p:cNvPr id="4" name="Rectangle 3"/>
          <p:cNvSpPr/>
          <p:nvPr/>
        </p:nvSpPr>
        <p:spPr>
          <a:xfrm>
            <a:off x="971550" y="1810459"/>
            <a:ext cx="5029200" cy="1371600"/>
          </a:xfrm>
          <a:prstGeom prst="rect">
            <a:avLst/>
          </a:prstGeom>
          <a:solidFill>
            <a:srgbClr val="71BF00">
              <a:alpha val="30196"/>
            </a:srgb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ea typeface="+mn-ea"/>
                <a:cs typeface="+mn-cs"/>
              </a:rPr>
              <a:t>Accurate</a:t>
            </a:r>
          </a:p>
        </p:txBody>
      </p:sp>
      <p:sp>
        <p:nvSpPr>
          <p:cNvPr id="5" name="Rectangle 4"/>
          <p:cNvSpPr/>
          <p:nvPr/>
        </p:nvSpPr>
        <p:spPr>
          <a:xfrm>
            <a:off x="6143107" y="1810459"/>
            <a:ext cx="5029200" cy="1371600"/>
          </a:xfrm>
          <a:prstGeom prst="rect">
            <a:avLst/>
          </a:prstGeom>
          <a:solidFill>
            <a:srgbClr val="71BF00">
              <a:alpha val="30196"/>
            </a:srgb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ea typeface="+mn-ea"/>
                <a:cs typeface="+mn-cs"/>
              </a:rPr>
              <a:t>Fast</a:t>
            </a:r>
          </a:p>
        </p:txBody>
      </p:sp>
      <p:sp>
        <p:nvSpPr>
          <p:cNvPr id="6" name="Rectangle 5"/>
          <p:cNvSpPr/>
          <p:nvPr/>
        </p:nvSpPr>
        <p:spPr>
          <a:xfrm>
            <a:off x="971550" y="3182059"/>
            <a:ext cx="5029200" cy="1371600"/>
          </a:xfrm>
          <a:prstGeom prst="rect">
            <a:avLst/>
          </a:prstGeom>
          <a:solidFill>
            <a:srgbClr val="71BF00">
              <a:alpha val="50196"/>
            </a:srgb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ea typeface="+mn-ea"/>
                <a:cs typeface="+mn-cs"/>
              </a:rPr>
              <a:t>Relevant</a:t>
            </a:r>
          </a:p>
        </p:txBody>
      </p:sp>
      <p:sp>
        <p:nvSpPr>
          <p:cNvPr id="7" name="Rectangle 6"/>
          <p:cNvSpPr/>
          <p:nvPr/>
        </p:nvSpPr>
        <p:spPr>
          <a:xfrm>
            <a:off x="6143107" y="3182059"/>
            <a:ext cx="5029200" cy="1371600"/>
          </a:xfrm>
          <a:prstGeom prst="rect">
            <a:avLst/>
          </a:prstGeom>
          <a:solidFill>
            <a:srgbClr val="71BF00">
              <a:alpha val="50196"/>
            </a:srgb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ea typeface="+mn-ea"/>
                <a:cs typeface="+mn-cs"/>
              </a:rPr>
              <a:t>Hallucinated</a:t>
            </a:r>
          </a:p>
        </p:txBody>
      </p:sp>
      <p:sp>
        <p:nvSpPr>
          <p:cNvPr id="8" name="Rectangle 7"/>
          <p:cNvSpPr/>
          <p:nvPr/>
        </p:nvSpPr>
        <p:spPr>
          <a:xfrm>
            <a:off x="971550" y="4553659"/>
            <a:ext cx="5029200" cy="1371600"/>
          </a:xfrm>
          <a:prstGeom prst="rect">
            <a:avLst/>
          </a:prstGeom>
          <a:solidFill>
            <a:srgbClr val="71BF00">
              <a:alpha val="69804"/>
            </a:srgb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ea typeface="+mn-ea"/>
                <a:cs typeface="+mn-cs"/>
              </a:rPr>
              <a:t>Timely</a:t>
            </a:r>
          </a:p>
        </p:txBody>
      </p:sp>
      <p:sp>
        <p:nvSpPr>
          <p:cNvPr id="9" name="Rectangle 8"/>
          <p:cNvSpPr/>
          <p:nvPr/>
        </p:nvSpPr>
        <p:spPr>
          <a:xfrm>
            <a:off x="6143107" y="4553659"/>
            <a:ext cx="5029200" cy="1371600"/>
          </a:xfrm>
          <a:prstGeom prst="rect">
            <a:avLst/>
          </a:prstGeom>
          <a:solidFill>
            <a:srgbClr val="71BF00">
              <a:alpha val="69804"/>
            </a:srgb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ea typeface="+mn-ea"/>
                <a:cs typeface="+mn-cs"/>
              </a:rPr>
              <a:t>Slop</a:t>
            </a:r>
          </a:p>
        </p:txBody>
      </p:sp>
      <p:sp>
        <p:nvSpPr>
          <p:cNvPr id="10" name="Title 1">
            <a:extLst>
              <a:ext uri="{FF2B5EF4-FFF2-40B4-BE49-F238E27FC236}">
                <a16:creationId xmlns:a16="http://schemas.microsoft.com/office/drawing/2014/main" id="{0CC6B6ED-3EBF-20DD-AA39-BD71C2AD9A06}"/>
              </a:ext>
            </a:extLst>
          </p:cNvPr>
          <p:cNvSpPr>
            <a:spLocks noGrp="1"/>
          </p:cNvSpPr>
          <p:nvPr>
            <p:ph type="title"/>
          </p:nvPr>
        </p:nvSpPr>
        <p:spPr>
          <a:xfrm>
            <a:off x="919119" y="309146"/>
            <a:ext cx="10353762" cy="969264"/>
          </a:xfrm>
        </p:spPr>
        <p:txBody>
          <a:bodyPr/>
          <a:lstStyle/>
          <a:p>
            <a:r>
              <a:rPr lang="en-US" dirty="0"/>
              <a:t>AI is fast… but can you trust it?</a:t>
            </a:r>
          </a:p>
        </p:txBody>
      </p:sp>
      <p:sp>
        <p:nvSpPr>
          <p:cNvPr id="11" name="Footer Placeholder 4">
            <a:extLst>
              <a:ext uri="{FF2B5EF4-FFF2-40B4-BE49-F238E27FC236}">
                <a16:creationId xmlns:a16="http://schemas.microsoft.com/office/drawing/2014/main" id="{12A43CA1-529D-80D1-0EF1-B5B0AE6C4CF7}"/>
              </a:ext>
            </a:extLst>
          </p:cNvPr>
          <p:cNvSpPr txBox="1">
            <a:spLocks/>
          </p:cNvSpPr>
          <p:nvPr/>
        </p:nvSpPr>
        <p:spPr>
          <a:xfrm>
            <a:off x="8361150" y="6448192"/>
            <a:ext cx="2958599"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03600"/>
                </a:solidFill>
                <a:effectLst/>
                <a:uLnTx/>
                <a:uFillTx/>
                <a:latin typeface="Open Sans"/>
                <a:ea typeface="+mn-ea"/>
                <a:cs typeface="+mn-cs"/>
              </a:rPr>
              <a:t>©2026 by Ursa Health LLC. All rights reserved.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03600"/>
                </a:solidFill>
                <a:effectLst/>
                <a:uLnTx/>
                <a:uFillTx/>
                <a:latin typeface="Open Sans"/>
                <a:ea typeface="+mn-ea"/>
                <a:cs typeface="+mn-cs"/>
              </a:rPr>
              <a:t>Confidential and not for distribution.</a:t>
            </a:r>
          </a:p>
        </p:txBody>
      </p:sp>
      <p:sp>
        <p:nvSpPr>
          <p:cNvPr id="12" name="Slide Number Placeholder 6">
            <a:extLst>
              <a:ext uri="{FF2B5EF4-FFF2-40B4-BE49-F238E27FC236}">
                <a16:creationId xmlns:a16="http://schemas.microsoft.com/office/drawing/2014/main" id="{657D3182-5E75-8927-7A82-1A4956A7EEE2}"/>
              </a:ext>
            </a:extLst>
          </p:cNvPr>
          <p:cNvSpPr>
            <a:spLocks noGrp="1"/>
          </p:cNvSpPr>
          <p:nvPr>
            <p:ph type="sldNum" sz="quarter" idx="4"/>
          </p:nvPr>
        </p:nvSpPr>
        <p:spPr>
          <a:xfrm>
            <a:off x="11579521" y="6385562"/>
            <a:ext cx="310040" cy="365125"/>
          </a:xfrm>
        </p:spPr>
        <p:txBody>
          <a:bodyPr/>
          <a:lstStyle/>
          <a:p>
            <a:fld id="{3A98EE3D-8CD1-4C3F-BD1C-C98C9596463C}" type="slidenum">
              <a:rPr lang="en-US" smtClean="0"/>
              <a:pPr/>
              <a:t>17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FE210-C25A-6453-FDE6-C7C04365B576}"/>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8112848E-4359-03F4-9561-F7A9C36D146B}"/>
              </a:ext>
            </a:extLst>
          </p:cNvPr>
          <p:cNvSpPr/>
          <p:nvPr/>
        </p:nvSpPr>
        <p:spPr>
          <a:xfrm>
            <a:off x="502920" y="391850"/>
            <a:ext cx="10972800" cy="777240"/>
          </a:xfrm>
          <a:prstGeom prst="rect">
            <a:avLst/>
          </a:prstGeom>
          <a:noFill/>
          <a:ln/>
        </p:spPr>
        <p:txBody>
          <a:bodyPr wrap="square" rtlCol="0" anchor="ctr"/>
          <a:lstStyle/>
          <a:p>
            <a:pPr marL="0" marR="0" lvl="0" indent="0" defTabSz="457200" fontAlgn="auto">
              <a:spcBef>
                <a:spcPct val="0"/>
              </a:spcBef>
              <a:spcAft>
                <a:spcPts val="0"/>
              </a:spcAft>
              <a:buClrTx/>
              <a:buSzTx/>
              <a:tabLst/>
              <a:defRPr/>
            </a:pPr>
            <a:r>
              <a:rPr lang="en-US" sz="3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AI agents vs chatbots</a:t>
            </a:r>
          </a:p>
        </p:txBody>
      </p:sp>
      <p:sp>
        <p:nvSpPr>
          <p:cNvPr id="5" name="Shape 3">
            <a:extLst>
              <a:ext uri="{FF2B5EF4-FFF2-40B4-BE49-F238E27FC236}">
                <a16:creationId xmlns:a16="http://schemas.microsoft.com/office/drawing/2014/main" id="{2E4F6DED-79D9-AED5-84B4-3AD9E5AD50B9}"/>
              </a:ext>
            </a:extLst>
          </p:cNvPr>
          <p:cNvSpPr/>
          <p:nvPr/>
        </p:nvSpPr>
        <p:spPr>
          <a:xfrm>
            <a:off x="548640" y="1920148"/>
            <a:ext cx="5440680" cy="54864"/>
          </a:xfrm>
          <a:prstGeom prst="rect">
            <a:avLst/>
          </a:prstGeom>
          <a:solidFill>
            <a:srgbClr val="7A7A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6" name="Shape 4">
            <a:extLst>
              <a:ext uri="{FF2B5EF4-FFF2-40B4-BE49-F238E27FC236}">
                <a16:creationId xmlns:a16="http://schemas.microsoft.com/office/drawing/2014/main" id="{B9C26D33-FDEE-F219-A2A1-D2B386705B51}"/>
              </a:ext>
            </a:extLst>
          </p:cNvPr>
          <p:cNvSpPr/>
          <p:nvPr/>
        </p:nvSpPr>
        <p:spPr>
          <a:xfrm>
            <a:off x="516636" y="2043251"/>
            <a:ext cx="5440680" cy="3325162"/>
          </a:xfrm>
          <a:prstGeom prst="rect">
            <a:avLst/>
          </a:prstGeom>
          <a:solidFill>
            <a:srgbClr val="FAFAF6"/>
          </a:solidFill>
          <a:ln w="6350">
            <a:solidFill>
              <a:srgbClr val="E2E5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7" name="Text 5">
            <a:extLst>
              <a:ext uri="{FF2B5EF4-FFF2-40B4-BE49-F238E27FC236}">
                <a16:creationId xmlns:a16="http://schemas.microsoft.com/office/drawing/2014/main" id="{4166C20F-EADD-7544-BDAB-405243E0C033}"/>
              </a:ext>
            </a:extLst>
          </p:cNvPr>
          <p:cNvSpPr/>
          <p:nvPr/>
        </p:nvSpPr>
        <p:spPr>
          <a:xfrm>
            <a:off x="822960" y="2551416"/>
            <a:ext cx="4892040" cy="274320"/>
          </a:xfrm>
          <a:prstGeom prst="rect">
            <a:avLst/>
          </a:prstGeom>
          <a:noFill/>
          <a:ln/>
        </p:spPr>
        <p:txBody>
          <a:bodyPr wrap="square" rtlCol="0" anchor="ctr"/>
          <a:lstStyle/>
          <a:p>
            <a:pPr>
              <a:defRPr/>
            </a:pPr>
            <a:r>
              <a:rPr kumimoji="0" lang="en-US" sz="2400" b="1" i="0" u="none" strike="noStrike" kern="0" cap="none" spc="300" normalizeH="0" baseline="0" noProof="0" dirty="0">
                <a:ln>
                  <a:noFill/>
                </a:ln>
                <a:solidFill>
                  <a:srgbClr val="7A7A7A"/>
                </a:solidFill>
                <a:effectLst/>
                <a:uLnTx/>
                <a:uFillTx/>
                <a:ea typeface="Open Sans" pitchFamily="34" charset="-122"/>
                <a:cs typeface="Open Sans" pitchFamily="34" charset="-120"/>
              </a:rPr>
              <a:t>CHATBOT</a:t>
            </a:r>
            <a:r>
              <a:rPr lang="en-US" sz="2400" b="1" kern="0" spc="300" dirty="0">
                <a:solidFill>
                  <a:srgbClr val="7A7A7A"/>
                </a:solidFill>
                <a:ea typeface="Open Sans" pitchFamily="34" charset="-122"/>
                <a:cs typeface="Open Sans" pitchFamily="34" charset="-120"/>
              </a:rPr>
              <a:t> </a:t>
            </a:r>
          </a:p>
          <a:p>
            <a:pPr>
              <a:defRPr/>
            </a:pPr>
            <a:r>
              <a:rPr lang="en-US" sz="2000" i="1" dirty="0">
                <a:solidFill>
                  <a:srgbClr val="7A7A7A"/>
                </a:solidFill>
                <a:ea typeface="Open Sans" pitchFamily="34" charset="-122"/>
                <a:cs typeface="Open Sans" pitchFamily="34" charset="-120"/>
              </a:rPr>
              <a:t>Claude.ai · ChatGPT</a:t>
            </a:r>
            <a:endParaRPr lang="en-US" sz="20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ea typeface="+mn-ea"/>
              <a:cs typeface="+mn-cs"/>
            </a:endParaRPr>
          </a:p>
        </p:txBody>
      </p:sp>
      <p:sp>
        <p:nvSpPr>
          <p:cNvPr id="9" name="Shape 7">
            <a:extLst>
              <a:ext uri="{FF2B5EF4-FFF2-40B4-BE49-F238E27FC236}">
                <a16:creationId xmlns:a16="http://schemas.microsoft.com/office/drawing/2014/main" id="{15A17F14-2CA8-F6CE-63A9-3933B463A2E7}"/>
              </a:ext>
            </a:extLst>
          </p:cNvPr>
          <p:cNvSpPr/>
          <p:nvPr/>
        </p:nvSpPr>
        <p:spPr>
          <a:xfrm>
            <a:off x="822960" y="3297205"/>
            <a:ext cx="73152" cy="566928"/>
          </a:xfrm>
          <a:prstGeom prst="rect">
            <a:avLst/>
          </a:prstGeom>
          <a:solidFill>
            <a:srgbClr val="7A7A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10" name="Text 8">
            <a:extLst>
              <a:ext uri="{FF2B5EF4-FFF2-40B4-BE49-F238E27FC236}">
                <a16:creationId xmlns:a16="http://schemas.microsoft.com/office/drawing/2014/main" id="{0F569F3B-11F1-D881-3DA3-6B9F3E10D55A}"/>
              </a:ext>
            </a:extLst>
          </p:cNvPr>
          <p:cNvSpPr/>
          <p:nvPr/>
        </p:nvSpPr>
        <p:spPr>
          <a:xfrm>
            <a:off x="1005840" y="3407822"/>
            <a:ext cx="4663440" cy="27432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ea typeface="Open Sans" pitchFamily="34" charset="-122"/>
                <a:cs typeface="Open Sans" pitchFamily="34" charset="-120"/>
              </a:rPr>
              <a:t>Simulates conversation</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12" name="Shape 10">
            <a:extLst>
              <a:ext uri="{FF2B5EF4-FFF2-40B4-BE49-F238E27FC236}">
                <a16:creationId xmlns:a16="http://schemas.microsoft.com/office/drawing/2014/main" id="{D3D972AA-9F4B-B5BF-455A-A6DB0ADA2D50}"/>
              </a:ext>
            </a:extLst>
          </p:cNvPr>
          <p:cNvSpPr/>
          <p:nvPr/>
        </p:nvSpPr>
        <p:spPr>
          <a:xfrm>
            <a:off x="822960" y="4273876"/>
            <a:ext cx="73152" cy="566928"/>
          </a:xfrm>
          <a:prstGeom prst="rect">
            <a:avLst/>
          </a:prstGeom>
          <a:solidFill>
            <a:srgbClr val="7A7A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13" name="Text 11">
            <a:extLst>
              <a:ext uri="{FF2B5EF4-FFF2-40B4-BE49-F238E27FC236}">
                <a16:creationId xmlns:a16="http://schemas.microsoft.com/office/drawing/2014/main" id="{D208CF29-92E7-1504-B81E-80BE20BB528B}"/>
              </a:ext>
            </a:extLst>
          </p:cNvPr>
          <p:cNvSpPr/>
          <p:nvPr/>
        </p:nvSpPr>
        <p:spPr>
          <a:xfrm>
            <a:off x="1005840" y="4358266"/>
            <a:ext cx="4663440" cy="27432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ea typeface="Open Sans" pitchFamily="34" charset="-122"/>
                <a:cs typeface="Open Sans" pitchFamily="34" charset="-120"/>
              </a:rPr>
              <a:t>Answers questions</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21" name="Shape 19">
            <a:extLst>
              <a:ext uri="{FF2B5EF4-FFF2-40B4-BE49-F238E27FC236}">
                <a16:creationId xmlns:a16="http://schemas.microsoft.com/office/drawing/2014/main" id="{D92947F7-D913-9D47-44BB-983E75B92FD1}"/>
              </a:ext>
            </a:extLst>
          </p:cNvPr>
          <p:cNvSpPr/>
          <p:nvPr/>
        </p:nvSpPr>
        <p:spPr>
          <a:xfrm>
            <a:off x="6199632" y="1920148"/>
            <a:ext cx="5440680" cy="54864"/>
          </a:xfrm>
          <a:prstGeom prst="rect">
            <a:avLst/>
          </a:prstGeom>
          <a:solidFill>
            <a:srgbClr val="71BF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22" name="Shape 20">
            <a:extLst>
              <a:ext uri="{FF2B5EF4-FFF2-40B4-BE49-F238E27FC236}">
                <a16:creationId xmlns:a16="http://schemas.microsoft.com/office/drawing/2014/main" id="{6B50B5A9-115C-5ADE-6366-2D3434C70D92}"/>
              </a:ext>
            </a:extLst>
          </p:cNvPr>
          <p:cNvSpPr/>
          <p:nvPr/>
        </p:nvSpPr>
        <p:spPr>
          <a:xfrm>
            <a:off x="6199632" y="2043251"/>
            <a:ext cx="5440680" cy="3325162"/>
          </a:xfrm>
          <a:prstGeom prst="rect">
            <a:avLst/>
          </a:prstGeom>
          <a:solidFill>
            <a:srgbClr val="EDF7E0"/>
          </a:solidFill>
          <a:ln w="6350">
            <a:solidFill>
              <a:srgbClr val="E2E5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23" name="Text 21">
            <a:extLst>
              <a:ext uri="{FF2B5EF4-FFF2-40B4-BE49-F238E27FC236}">
                <a16:creationId xmlns:a16="http://schemas.microsoft.com/office/drawing/2014/main" id="{8B19C623-8B10-409C-839B-D7A8F0F65285}"/>
              </a:ext>
            </a:extLst>
          </p:cNvPr>
          <p:cNvSpPr/>
          <p:nvPr/>
        </p:nvSpPr>
        <p:spPr>
          <a:xfrm>
            <a:off x="6473952" y="2427484"/>
            <a:ext cx="516636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300" normalizeH="0" baseline="0" noProof="0" dirty="0">
                <a:ln>
                  <a:noFill/>
                </a:ln>
                <a:solidFill>
                  <a:srgbClr val="203600"/>
                </a:solidFill>
                <a:effectLst/>
                <a:uLnTx/>
                <a:uFillTx/>
                <a:ea typeface="Open Sans" pitchFamily="34" charset="-122"/>
                <a:cs typeface="Open Sans" pitchFamily="34" charset="-120"/>
              </a:rPr>
              <a:t>AI AGENT </a:t>
            </a:r>
          </a:p>
          <a:p>
            <a:pPr marR="0" lvl="0" indent="0" fontAlgn="auto">
              <a:lnSpc>
                <a:spcPct val="100000"/>
              </a:lnSpc>
              <a:spcBef>
                <a:spcPts val="0"/>
              </a:spcBef>
              <a:spcAft>
                <a:spcPts val="0"/>
              </a:spcAft>
              <a:buClrTx/>
              <a:buSzTx/>
              <a:buFontTx/>
              <a:buNone/>
              <a:tabLst/>
              <a:defRPr/>
            </a:pPr>
            <a:r>
              <a:rPr lang="en-US" sz="2000" i="1" dirty="0">
                <a:solidFill>
                  <a:srgbClr val="7A7A7A"/>
                </a:solidFill>
                <a:ea typeface="Open Sans" pitchFamily="34" charset="-122"/>
                <a:cs typeface="Open Sans" pitchFamily="34" charset="-120"/>
              </a:rPr>
              <a:t>Claude code, Claude </a:t>
            </a:r>
            <a:r>
              <a:rPr lang="en-US" sz="2000" i="1" dirty="0" err="1">
                <a:solidFill>
                  <a:srgbClr val="7A7A7A"/>
                </a:solidFill>
                <a:ea typeface="Open Sans" pitchFamily="34" charset="-122"/>
                <a:cs typeface="Open Sans" pitchFamily="34" charset="-120"/>
              </a:rPr>
              <a:t>Cowork</a:t>
            </a:r>
            <a:endParaRPr lang="en-US" sz="2000" i="1" dirty="0">
              <a:solidFill>
                <a:srgbClr val="7A7A7A"/>
              </a:solidFill>
              <a:ea typeface="Open Sans" pitchFamily="34" charset="-122"/>
              <a:cs typeface="Open Sans" pitchFamily="34" charset="-120"/>
            </a:endParaRPr>
          </a:p>
        </p:txBody>
      </p:sp>
      <p:sp>
        <p:nvSpPr>
          <p:cNvPr id="25" name="Shape 23">
            <a:extLst>
              <a:ext uri="{FF2B5EF4-FFF2-40B4-BE49-F238E27FC236}">
                <a16:creationId xmlns:a16="http://schemas.microsoft.com/office/drawing/2014/main" id="{5D372C95-E7D3-DC31-AE71-CB73C40D7ADF}"/>
              </a:ext>
            </a:extLst>
          </p:cNvPr>
          <p:cNvSpPr/>
          <p:nvPr/>
        </p:nvSpPr>
        <p:spPr>
          <a:xfrm>
            <a:off x="6473952" y="3280241"/>
            <a:ext cx="73152" cy="566928"/>
          </a:xfrm>
          <a:prstGeom prst="rect">
            <a:avLst/>
          </a:prstGeom>
          <a:solidFill>
            <a:srgbClr val="71BF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26" name="Text 24">
            <a:extLst>
              <a:ext uri="{FF2B5EF4-FFF2-40B4-BE49-F238E27FC236}">
                <a16:creationId xmlns:a16="http://schemas.microsoft.com/office/drawing/2014/main" id="{29CDB0C7-1750-764F-3B49-7B6CB063CAC1}"/>
              </a:ext>
            </a:extLst>
          </p:cNvPr>
          <p:cNvSpPr/>
          <p:nvPr/>
        </p:nvSpPr>
        <p:spPr>
          <a:xfrm>
            <a:off x="6656309" y="3402747"/>
            <a:ext cx="4663440" cy="27432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ea typeface="Open Sans" pitchFamily="34" charset="-122"/>
                <a:cs typeface="Open Sans" pitchFamily="34" charset="-120"/>
              </a:rPr>
              <a:t>Takes actions</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28" name="Shape 26">
            <a:extLst>
              <a:ext uri="{FF2B5EF4-FFF2-40B4-BE49-F238E27FC236}">
                <a16:creationId xmlns:a16="http://schemas.microsoft.com/office/drawing/2014/main" id="{26F63941-8899-980A-375F-61EADA39111A}"/>
              </a:ext>
            </a:extLst>
          </p:cNvPr>
          <p:cNvSpPr/>
          <p:nvPr/>
        </p:nvSpPr>
        <p:spPr>
          <a:xfrm>
            <a:off x="6473952" y="4332868"/>
            <a:ext cx="73152" cy="723656"/>
          </a:xfrm>
          <a:prstGeom prst="rect">
            <a:avLst/>
          </a:prstGeom>
          <a:solidFill>
            <a:srgbClr val="71BF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29" name="Text 27">
            <a:extLst>
              <a:ext uri="{FF2B5EF4-FFF2-40B4-BE49-F238E27FC236}">
                <a16:creationId xmlns:a16="http://schemas.microsoft.com/office/drawing/2014/main" id="{11FEB82F-81E9-50E4-21D8-26836D3268D5}"/>
              </a:ext>
            </a:extLst>
          </p:cNvPr>
          <p:cNvSpPr/>
          <p:nvPr/>
        </p:nvSpPr>
        <p:spPr>
          <a:xfrm>
            <a:off x="6656309" y="4334074"/>
            <a:ext cx="4663440" cy="27432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ea typeface="Open Sans" pitchFamily="34" charset="-122"/>
                <a:cs typeface="Open Sans" pitchFamily="34" charset="-120"/>
              </a:rPr>
              <a:t>Completes multi-step tasks autonomously</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2" name="Footer Placeholder 4">
            <a:extLst>
              <a:ext uri="{FF2B5EF4-FFF2-40B4-BE49-F238E27FC236}">
                <a16:creationId xmlns:a16="http://schemas.microsoft.com/office/drawing/2014/main" id="{21ADEBCF-D538-3A99-1D9D-7E6813B0A8E7}"/>
              </a:ext>
            </a:extLst>
          </p:cNvPr>
          <p:cNvSpPr txBox="1">
            <a:spLocks/>
          </p:cNvSpPr>
          <p:nvPr/>
        </p:nvSpPr>
        <p:spPr>
          <a:xfrm>
            <a:off x="8361150" y="6448192"/>
            <a:ext cx="2958599"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03600"/>
                </a:solidFill>
                <a:effectLst/>
                <a:uLnTx/>
                <a:uFillTx/>
                <a:latin typeface="Open Sans"/>
                <a:ea typeface="+mn-ea"/>
                <a:cs typeface="+mn-cs"/>
              </a:rPr>
              <a:t>©2026 by Ursa Health LLC. All rights reserved.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03600"/>
                </a:solidFill>
                <a:effectLst/>
                <a:uLnTx/>
                <a:uFillTx/>
                <a:latin typeface="Open Sans"/>
                <a:ea typeface="+mn-ea"/>
                <a:cs typeface="+mn-cs"/>
              </a:rPr>
              <a:t>Confidential and not for distribution.</a:t>
            </a:r>
          </a:p>
        </p:txBody>
      </p:sp>
      <p:sp>
        <p:nvSpPr>
          <p:cNvPr id="24" name="Slide Number Placeholder 6">
            <a:extLst>
              <a:ext uri="{FF2B5EF4-FFF2-40B4-BE49-F238E27FC236}">
                <a16:creationId xmlns:a16="http://schemas.microsoft.com/office/drawing/2014/main" id="{EE8CA755-D946-CBEE-D72D-0E03828218E6}"/>
              </a:ext>
            </a:extLst>
          </p:cNvPr>
          <p:cNvSpPr txBox="1">
            <a:spLocks/>
          </p:cNvSpPr>
          <p:nvPr/>
        </p:nvSpPr>
        <p:spPr>
          <a:xfrm>
            <a:off x="11579521" y="6385562"/>
            <a:ext cx="31004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z="700">
                <a:solidFill>
                  <a:schemeClr val="bg1"/>
                </a:solidFill>
                <a:effectLst>
                  <a:outerShdw blurRad="50800" dist="38100" dir="2700000" algn="tl" rotWithShape="0">
                    <a:schemeClr val="bg1">
                      <a:alpha val="43000"/>
                    </a:schemeClr>
                  </a:outerShdw>
                </a:effectLst>
              </a:rPr>
              <a:pPr/>
              <a:t>18</a:t>
            </a:fld>
            <a:endParaRPr lang="en-US" sz="700" dirty="0">
              <a:solidFill>
                <a:schemeClr val="bg1"/>
              </a:solidFill>
              <a:effectLst>
                <a:outerShdw blurRad="50800" dist="38100" dir="2700000" algn="tl" rotWithShape="0">
                  <a:schemeClr val="bg1">
                    <a:alpha val="43000"/>
                  </a:schemeClr>
                </a:outerShdw>
              </a:effectLst>
            </a:endParaRPr>
          </a:p>
        </p:txBody>
      </p:sp>
    </p:spTree>
    <p:extLst>
      <p:ext uri="{BB962C8B-B14F-4D97-AF65-F5344CB8AC3E}">
        <p14:creationId xmlns:p14="http://schemas.microsoft.com/office/powerpoint/2010/main" val="1172233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96BFC-E725-BF71-D8E0-A71BF94D6D8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F3FCF02-DD47-8260-C034-D7B54DBAF78A}"/>
              </a:ext>
            </a:extLst>
          </p:cNvPr>
          <p:cNvSpPr/>
          <p:nvPr/>
        </p:nvSpPr>
        <p:spPr>
          <a:xfrm>
            <a:off x="609600" y="214376"/>
            <a:ext cx="1097280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457200">
              <a:lnSpc>
                <a:spcPct val="100000"/>
              </a:lnSpc>
              <a:spcBef>
                <a:spcPct val="0"/>
              </a:spcBef>
              <a:buFontTx/>
              <a:buNone/>
              <a:defRPr/>
            </a:pPr>
            <a:r>
              <a:rPr lang="en-US" sz="3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The Analytics Dichotomy </a:t>
            </a:r>
          </a:p>
        </p:txBody>
      </p:sp>
      <p:sp>
        <p:nvSpPr>
          <p:cNvPr id="3" name="Text 1">
            <a:extLst>
              <a:ext uri="{FF2B5EF4-FFF2-40B4-BE49-F238E27FC236}">
                <a16:creationId xmlns:a16="http://schemas.microsoft.com/office/drawing/2014/main" id="{EECDF4E6-85FD-6DB3-36AA-1AF3A9797D13}"/>
              </a:ext>
            </a:extLst>
          </p:cNvPr>
          <p:cNvSpPr/>
          <p:nvPr/>
        </p:nvSpPr>
        <p:spPr>
          <a:xfrm>
            <a:off x="609600" y="755396"/>
            <a:ext cx="109728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8FA8C0"/>
                </a:solidFill>
                <a:effectLst/>
                <a:uLnTx/>
                <a:uFillTx/>
                <a:latin typeface="Open Sans"/>
                <a:ea typeface="Open Sans"/>
                <a:cs typeface="Open Sans"/>
              </a:rPr>
              <a:t>Two worlds — neither fully effective</a:t>
            </a:r>
            <a:endParaRPr kumimoji="0" lang="en-US" sz="1400"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4" name="Shape 2">
            <a:extLst>
              <a:ext uri="{FF2B5EF4-FFF2-40B4-BE49-F238E27FC236}">
                <a16:creationId xmlns:a16="http://schemas.microsoft.com/office/drawing/2014/main" id="{01B48A02-DC89-9B43-E95B-01DF0CB8D278}"/>
              </a:ext>
            </a:extLst>
          </p:cNvPr>
          <p:cNvSpPr/>
          <p:nvPr/>
        </p:nvSpPr>
        <p:spPr>
          <a:xfrm>
            <a:off x="487680" y="2101002"/>
            <a:ext cx="5057140" cy="4023784"/>
          </a:xfrm>
          <a:prstGeom prst="rect">
            <a:avLst/>
          </a:prstGeom>
          <a:solidFill>
            <a:srgbClr val="FFFFFF"/>
          </a:solidFill>
          <a:ln w="12700">
            <a:solidFill>
              <a:srgbClr val="D0DFE8"/>
            </a:solidFill>
            <a:prstDash val="solid"/>
          </a:ln>
          <a:effectLst>
            <a:outerShdw blurRad="1016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5" name="Shape 3">
            <a:extLst>
              <a:ext uri="{FF2B5EF4-FFF2-40B4-BE49-F238E27FC236}">
                <a16:creationId xmlns:a16="http://schemas.microsoft.com/office/drawing/2014/main" id="{D4E6494F-97D1-84AC-1D05-19A6E33E42E1}"/>
              </a:ext>
            </a:extLst>
          </p:cNvPr>
          <p:cNvSpPr/>
          <p:nvPr/>
        </p:nvSpPr>
        <p:spPr>
          <a:xfrm>
            <a:off x="487680" y="2101003"/>
            <a:ext cx="5120640" cy="73152"/>
          </a:xfrm>
          <a:prstGeom prst="rect">
            <a:avLst/>
          </a:prstGeom>
          <a:solidFill>
            <a:schemeClr val="accent1"/>
          </a:solidFill>
          <a:ln w="12700">
            <a:solidFill>
              <a:srgbClr val="92D05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7" name="Text 4">
            <a:extLst>
              <a:ext uri="{FF2B5EF4-FFF2-40B4-BE49-F238E27FC236}">
                <a16:creationId xmlns:a16="http://schemas.microsoft.com/office/drawing/2014/main" id="{C3A289B5-5A37-DE70-21FC-6C3B6AF5EBD9}"/>
              </a:ext>
            </a:extLst>
          </p:cNvPr>
          <p:cNvSpPr/>
          <p:nvPr/>
        </p:nvSpPr>
        <p:spPr>
          <a:xfrm>
            <a:off x="731520" y="3320203"/>
            <a:ext cx="463296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0F2645"/>
                </a:solidFill>
                <a:effectLst/>
                <a:uLnTx/>
                <a:uFillTx/>
                <a:latin typeface="Open Sans"/>
                <a:ea typeface="Open Sans"/>
                <a:cs typeface="Open Sans"/>
              </a:rPr>
              <a:t>Pre-Built Dashboards</a:t>
            </a:r>
            <a:endParaRPr kumimoji="0" lang="en-US" sz="2133"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8" name="Text 5">
            <a:extLst>
              <a:ext uri="{FF2B5EF4-FFF2-40B4-BE49-F238E27FC236}">
                <a16:creationId xmlns:a16="http://schemas.microsoft.com/office/drawing/2014/main" id="{668EB2E3-FDA6-7902-ED92-A01D0E67128F}"/>
              </a:ext>
            </a:extLst>
          </p:cNvPr>
          <p:cNvSpPr/>
          <p:nvPr/>
        </p:nvSpPr>
        <p:spPr>
          <a:xfrm>
            <a:off x="731520" y="3844459"/>
            <a:ext cx="463296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a:ln>
                  <a:noFill/>
                </a:ln>
                <a:solidFill>
                  <a:srgbClr val="8FA8C0"/>
                </a:solidFill>
                <a:effectLst/>
                <a:uLnTx/>
                <a:uFillTx/>
                <a:latin typeface="Open Sans"/>
                <a:ea typeface="Open Sans"/>
                <a:cs typeface="Open Sans"/>
              </a:rPr>
              <a:t>Power BI · Arcadia · Custom</a:t>
            </a:r>
            <a:endParaRPr kumimoji="0" lang="en-US" sz="1467"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9" name="Text 6">
            <a:extLst>
              <a:ext uri="{FF2B5EF4-FFF2-40B4-BE49-F238E27FC236}">
                <a16:creationId xmlns:a16="http://schemas.microsoft.com/office/drawing/2014/main" id="{E4CB4048-7887-370E-8299-1F1ACA8E0AC2}"/>
              </a:ext>
            </a:extLst>
          </p:cNvPr>
          <p:cNvSpPr/>
          <p:nvPr/>
        </p:nvSpPr>
        <p:spPr>
          <a:xfrm>
            <a:off x="792480" y="4332139"/>
            <a:ext cx="4572000" cy="1706880"/>
          </a:xfrm>
          <a:prstGeom prst="rect">
            <a:avLst/>
          </a:prstGeom>
          <a:noFill/>
          <a:ln/>
        </p:spPr>
        <p:txBody>
          <a:bodyPr wrap="square" lIns="91440" tIns="45720" rIns="91440" bIns="45720" rtlCol="0" anchor="t"/>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7A50"/>
                </a:solidFill>
                <a:effectLst/>
                <a:uLnTx/>
                <a:uFillTx/>
                <a:latin typeface="Open Sans"/>
                <a:ea typeface="Open Sans"/>
                <a:cs typeface="Open Sans"/>
              </a:rPr>
              <a:t>✓  Pre-configured so no tech expertise needed</a:t>
            </a:r>
            <a:endParaRPr kumimoji="0" lang="en-US" sz="1600" b="0" i="0" u="none" strike="noStrike" kern="1200" cap="none" spc="0" normalizeH="0" baseline="0" noProof="0">
              <a:ln>
                <a:noFill/>
              </a:ln>
              <a:solidFill>
                <a:srgbClr val="203600"/>
              </a:solidFill>
              <a:effectLst/>
              <a:uLnTx/>
              <a:uFillTx/>
              <a:latin typeface="Open Sans"/>
              <a:ea typeface="Open Sans"/>
              <a:cs typeface="Open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7A50"/>
                </a:solidFill>
                <a:effectLst/>
                <a:uLnTx/>
                <a:uFillTx/>
                <a:latin typeface="Open Sans"/>
                <a:ea typeface="Open Sans"/>
                <a:cs typeface="Open Sans"/>
              </a:rPr>
              <a:t>✓  Trustworthy established insights</a:t>
            </a:r>
            <a:endParaRPr kumimoji="0" lang="en-US" sz="1600" b="0" i="0" u="none" strike="noStrike" kern="1200" cap="none" spc="0" normalizeH="0" baseline="0" noProof="0">
              <a:ln>
                <a:noFill/>
              </a:ln>
              <a:solidFill>
                <a:srgbClr val="203600"/>
              </a:solidFill>
              <a:effectLst/>
              <a:uLnTx/>
              <a:uFillTx/>
              <a:latin typeface="Open Sans"/>
              <a:ea typeface="Open Sans"/>
              <a:cs typeface="Open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B03030"/>
                </a:solidFill>
                <a:effectLst/>
                <a:uLnTx/>
                <a:uFillTx/>
                <a:latin typeface="Open Sans"/>
                <a:ea typeface="Open Sans"/>
                <a:cs typeface="Open Sans"/>
              </a:rPr>
              <a:t>✗  No intelligence or improvisation</a:t>
            </a:r>
            <a:endParaRPr kumimoji="0" lang="en-US" sz="1600" b="0" i="0" u="none" strike="noStrike" kern="1200" cap="none" spc="0" normalizeH="0" baseline="0" noProof="0">
              <a:ln>
                <a:noFill/>
              </a:ln>
              <a:solidFill>
                <a:srgbClr val="203600"/>
              </a:solidFill>
              <a:effectLst/>
              <a:uLnTx/>
              <a:uFillTx/>
              <a:latin typeface="Open Sans"/>
              <a:ea typeface="Open Sans"/>
              <a:cs typeface="Open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B03030"/>
                </a:solidFill>
                <a:effectLst/>
                <a:uLnTx/>
                <a:uFillTx/>
                <a:latin typeface="Open Sans"/>
                <a:ea typeface="Open Sans"/>
                <a:cs typeface="Open Sans"/>
              </a:rPr>
              <a:t>✗  Limitations to the deep dives</a:t>
            </a:r>
            <a:endParaRPr kumimoji="0" lang="en-US" sz="1600"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10" name="Shape 7">
            <a:extLst>
              <a:ext uri="{FF2B5EF4-FFF2-40B4-BE49-F238E27FC236}">
                <a16:creationId xmlns:a16="http://schemas.microsoft.com/office/drawing/2014/main" id="{963F8DAE-4519-F2FC-3161-F6A436D73CDE}"/>
              </a:ext>
            </a:extLst>
          </p:cNvPr>
          <p:cNvSpPr/>
          <p:nvPr/>
        </p:nvSpPr>
        <p:spPr>
          <a:xfrm>
            <a:off x="5730240" y="4234603"/>
            <a:ext cx="731520" cy="0"/>
          </a:xfrm>
          <a:prstGeom prst="line">
            <a:avLst/>
          </a:prstGeom>
          <a:noFill/>
          <a:ln w="25400">
            <a:solidFill>
              <a:srgbClr val="8FA8C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11" name="Text 8">
            <a:extLst>
              <a:ext uri="{FF2B5EF4-FFF2-40B4-BE49-F238E27FC236}">
                <a16:creationId xmlns:a16="http://schemas.microsoft.com/office/drawing/2014/main" id="{9E96422B-DFF8-5EF6-8355-4E080F42A000}"/>
              </a:ext>
            </a:extLst>
          </p:cNvPr>
          <p:cNvSpPr/>
          <p:nvPr/>
        </p:nvSpPr>
        <p:spPr>
          <a:xfrm>
            <a:off x="5547360" y="3966379"/>
            <a:ext cx="109728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a:ln>
                  <a:noFill/>
                </a:ln>
                <a:solidFill>
                  <a:srgbClr val="8FA8C0"/>
                </a:solidFill>
                <a:effectLst/>
                <a:uLnTx/>
                <a:uFillTx/>
                <a:latin typeface="Open Sans"/>
                <a:ea typeface="Open Sans"/>
                <a:cs typeface="Open Sans"/>
              </a:rPr>
              <a:t>VS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a:ln>
                <a:noFill/>
              </a:ln>
              <a:solidFill>
                <a:srgbClr val="8FA8C0"/>
              </a:solidFill>
              <a:effectLst/>
              <a:uLnTx/>
              <a:uFillTx/>
              <a:latin typeface="Open Sans"/>
              <a:ea typeface="Open Sans"/>
              <a:cs typeface="Open Sans"/>
            </a:endParaRPr>
          </a:p>
        </p:txBody>
      </p:sp>
      <p:sp>
        <p:nvSpPr>
          <p:cNvPr id="12" name="Shape 9">
            <a:extLst>
              <a:ext uri="{FF2B5EF4-FFF2-40B4-BE49-F238E27FC236}">
                <a16:creationId xmlns:a16="http://schemas.microsoft.com/office/drawing/2014/main" id="{1FF2E756-2C91-87A5-148E-C04FD68C3792}"/>
              </a:ext>
            </a:extLst>
          </p:cNvPr>
          <p:cNvSpPr/>
          <p:nvPr/>
        </p:nvSpPr>
        <p:spPr>
          <a:xfrm>
            <a:off x="6573097" y="2101002"/>
            <a:ext cx="5120640" cy="4023784"/>
          </a:xfrm>
          <a:prstGeom prst="rect">
            <a:avLst/>
          </a:prstGeom>
          <a:solidFill>
            <a:srgbClr val="FFFFFF"/>
          </a:solidFill>
          <a:ln w="12700">
            <a:solidFill>
              <a:srgbClr val="D0DFE8"/>
            </a:solidFill>
            <a:prstDash val="solid"/>
          </a:ln>
          <a:effectLst>
            <a:outerShdw blurRad="1016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13" name="Shape 10">
            <a:extLst>
              <a:ext uri="{FF2B5EF4-FFF2-40B4-BE49-F238E27FC236}">
                <a16:creationId xmlns:a16="http://schemas.microsoft.com/office/drawing/2014/main" id="{8FECDF53-233A-3C22-86BA-4DB807C8B62F}"/>
              </a:ext>
            </a:extLst>
          </p:cNvPr>
          <p:cNvSpPr/>
          <p:nvPr/>
        </p:nvSpPr>
        <p:spPr>
          <a:xfrm>
            <a:off x="6583680" y="2101003"/>
            <a:ext cx="5120640" cy="73152"/>
          </a:xfrm>
          <a:prstGeom prst="rect">
            <a:avLst/>
          </a:prstGeom>
          <a:solidFill>
            <a:schemeClr val="accent3"/>
          </a:solidFill>
          <a:ln w="12700">
            <a:solidFill>
              <a:schemeClr val="accent3"/>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15" name="Text 11">
            <a:extLst>
              <a:ext uri="{FF2B5EF4-FFF2-40B4-BE49-F238E27FC236}">
                <a16:creationId xmlns:a16="http://schemas.microsoft.com/office/drawing/2014/main" id="{012D2E91-D54D-185D-10F8-25F2A43ED8D6}"/>
              </a:ext>
            </a:extLst>
          </p:cNvPr>
          <p:cNvSpPr/>
          <p:nvPr/>
        </p:nvSpPr>
        <p:spPr>
          <a:xfrm>
            <a:off x="6827520" y="3320203"/>
            <a:ext cx="463296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0F2645"/>
                </a:solidFill>
                <a:effectLst/>
                <a:uLnTx/>
                <a:uFillTx/>
                <a:latin typeface="Open Sans"/>
                <a:ea typeface="Open Sans"/>
                <a:cs typeface="Open Sans"/>
              </a:rPr>
              <a:t>Manual Analyst Work</a:t>
            </a:r>
            <a:endParaRPr kumimoji="0" lang="en-US" sz="2133"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16" name="Text 12">
            <a:extLst>
              <a:ext uri="{FF2B5EF4-FFF2-40B4-BE49-F238E27FC236}">
                <a16:creationId xmlns:a16="http://schemas.microsoft.com/office/drawing/2014/main" id="{723A6102-D1E9-599E-8578-06ECDA601307}"/>
              </a:ext>
            </a:extLst>
          </p:cNvPr>
          <p:cNvSpPr/>
          <p:nvPr/>
        </p:nvSpPr>
        <p:spPr>
          <a:xfrm>
            <a:off x="6827520" y="3844459"/>
            <a:ext cx="463296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a:ln>
                  <a:noFill/>
                </a:ln>
                <a:solidFill>
                  <a:srgbClr val="8FA8C0"/>
                </a:solidFill>
                <a:effectLst/>
                <a:uLnTx/>
                <a:uFillTx/>
                <a:latin typeface="Open Sans"/>
                <a:ea typeface="Open Sans"/>
                <a:cs typeface="Open Sans"/>
              </a:rPr>
              <a:t>Custom reports · Ad hoc queries</a:t>
            </a:r>
            <a:endParaRPr kumimoji="0" lang="en-US" sz="1467"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17" name="Text 13">
            <a:extLst>
              <a:ext uri="{FF2B5EF4-FFF2-40B4-BE49-F238E27FC236}">
                <a16:creationId xmlns:a16="http://schemas.microsoft.com/office/drawing/2014/main" id="{B92DE497-86D8-A975-17C1-518FBC56F643}"/>
              </a:ext>
            </a:extLst>
          </p:cNvPr>
          <p:cNvSpPr/>
          <p:nvPr/>
        </p:nvSpPr>
        <p:spPr>
          <a:xfrm>
            <a:off x="6888480" y="4332139"/>
            <a:ext cx="4572000" cy="1706880"/>
          </a:xfrm>
          <a:prstGeom prst="rect">
            <a:avLst/>
          </a:prstGeom>
          <a:noFill/>
          <a:ln/>
        </p:spPr>
        <p:txBody>
          <a:bodyPr wrap="square" rtlCol="0" anchor="t"/>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7A50"/>
                </a:solidFill>
                <a:effectLst/>
                <a:uLnTx/>
                <a:uFillTx/>
                <a:latin typeface="Open Sans"/>
                <a:ea typeface="Open Sans"/>
                <a:cs typeface="Open Sans"/>
              </a:rPr>
              <a:t>✓  Flexible, intelligent, exploratory</a:t>
            </a:r>
            <a:endParaRPr kumimoji="0" lang="en-US" sz="1600" b="0" i="0" u="none" strike="noStrike" kern="1200" cap="none" spc="0" normalizeH="0" baseline="0" noProof="0">
              <a:ln>
                <a:noFill/>
              </a:ln>
              <a:solidFill>
                <a:srgbClr val="203600"/>
              </a:solidFill>
              <a:effectLst/>
              <a:uLnTx/>
              <a:uFillTx/>
              <a:latin typeface="Open Sans"/>
              <a:ea typeface="Open Sans"/>
              <a:cs typeface="Open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7A50"/>
                </a:solidFill>
                <a:effectLst/>
                <a:uLnTx/>
                <a:uFillTx/>
                <a:latin typeface="Open Sans"/>
                <a:ea typeface="Open Sans"/>
                <a:cs typeface="Open Sans"/>
              </a:rPr>
              <a:t>✓  Curated, contextual insights</a:t>
            </a:r>
            <a:endParaRPr kumimoji="0" lang="en-US" sz="1600" b="0" i="0" u="none" strike="noStrike" kern="1200" cap="none" spc="0" normalizeH="0" baseline="0" noProof="0">
              <a:ln>
                <a:noFill/>
              </a:ln>
              <a:solidFill>
                <a:srgbClr val="203600"/>
              </a:solidFill>
              <a:effectLst/>
              <a:uLnTx/>
              <a:uFillTx/>
              <a:latin typeface="Open Sans"/>
              <a:ea typeface="Open Sans"/>
              <a:cs typeface="Open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B03030"/>
                </a:solidFill>
                <a:effectLst/>
                <a:uLnTx/>
                <a:uFillTx/>
                <a:latin typeface="Open Sans"/>
                <a:ea typeface="Open Sans"/>
                <a:cs typeface="Open Sans"/>
              </a:rPr>
              <a:t>✗  Expensive and time-consuming</a:t>
            </a:r>
            <a:endParaRPr kumimoji="0" lang="en-US" sz="1600" b="0" i="0" u="none" strike="noStrike" kern="1200" cap="none" spc="0" normalizeH="0" baseline="0" noProof="0">
              <a:ln>
                <a:noFill/>
              </a:ln>
              <a:solidFill>
                <a:srgbClr val="203600"/>
              </a:solidFill>
              <a:effectLst/>
              <a:uLnTx/>
              <a:uFillTx/>
              <a:latin typeface="Open Sans"/>
              <a:ea typeface="Open Sans"/>
              <a:cs typeface="Open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B03030"/>
                </a:solidFill>
                <a:effectLst/>
                <a:uLnTx/>
                <a:uFillTx/>
                <a:latin typeface="Open Sans"/>
                <a:ea typeface="Open Sans"/>
                <a:cs typeface="Open Sans"/>
              </a:rPr>
              <a:t>✗  Team always over capacity</a:t>
            </a:r>
            <a:endParaRPr kumimoji="0" lang="en-US" sz="1600" b="0" i="0" u="none" strike="noStrike" kern="1200" cap="none" spc="0" normalizeH="0" baseline="0" noProof="0">
              <a:ln>
                <a:noFill/>
              </a:ln>
              <a:solidFill>
                <a:srgbClr val="203600"/>
              </a:solidFill>
              <a:effectLst/>
              <a:uLnTx/>
              <a:uFillTx/>
              <a:latin typeface="Open Sans"/>
              <a:ea typeface="Open Sans"/>
              <a:cs typeface="Open Sans"/>
            </a:endParaRPr>
          </a:p>
        </p:txBody>
      </p:sp>
      <p:pic>
        <p:nvPicPr>
          <p:cNvPr id="14" name="Graphic 13" descr="Bar chart with solid fill">
            <a:extLst>
              <a:ext uri="{FF2B5EF4-FFF2-40B4-BE49-F238E27FC236}">
                <a16:creationId xmlns:a16="http://schemas.microsoft.com/office/drawing/2014/main" id="{43A3E822-BFBA-B43F-1864-DD0289EB8CA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90800" y="2347383"/>
            <a:ext cx="914400" cy="914400"/>
          </a:xfrm>
          <a:prstGeom prst="rect">
            <a:avLst/>
          </a:prstGeom>
        </p:spPr>
      </p:pic>
      <p:pic>
        <p:nvPicPr>
          <p:cNvPr id="19" name="Graphic 18" descr="User with solid fill">
            <a:extLst>
              <a:ext uri="{FF2B5EF4-FFF2-40B4-BE49-F238E27FC236}">
                <a16:creationId xmlns:a16="http://schemas.microsoft.com/office/drawing/2014/main" id="{D696BF3F-25CA-5E67-C31C-C936766498D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686800" y="2347383"/>
            <a:ext cx="914400" cy="914400"/>
          </a:xfrm>
          <a:prstGeom prst="rect">
            <a:avLst/>
          </a:prstGeom>
        </p:spPr>
      </p:pic>
      <p:sp>
        <p:nvSpPr>
          <p:cNvPr id="18" name="Shape 2">
            <a:extLst>
              <a:ext uri="{FF2B5EF4-FFF2-40B4-BE49-F238E27FC236}">
                <a16:creationId xmlns:a16="http://schemas.microsoft.com/office/drawing/2014/main" id="{BD80CEFC-4AC5-7893-36EE-BCB4B1665179}"/>
              </a:ext>
            </a:extLst>
          </p:cNvPr>
          <p:cNvSpPr/>
          <p:nvPr/>
        </p:nvSpPr>
        <p:spPr>
          <a:xfrm>
            <a:off x="492370" y="1607394"/>
            <a:ext cx="11090030" cy="304800"/>
          </a:xfrm>
          <a:prstGeom prst="rect">
            <a:avLst/>
          </a:prstGeom>
          <a:solidFill>
            <a:schemeClr val="accent1">
              <a:lumMod val="75000"/>
            </a:schemeClr>
          </a:solidFill>
          <a:ln w="12700">
            <a:solidFill>
              <a:schemeClr val="tx1">
                <a:lumMod val="75000"/>
                <a:lumOff val="25000"/>
              </a:schemeClr>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71BF00"/>
              </a:solidFill>
              <a:effectLst/>
              <a:uLnTx/>
              <a:uFillTx/>
              <a:latin typeface="Open Sans"/>
              <a:ea typeface="+mn-ea"/>
              <a:cs typeface="+mn-cs"/>
            </a:endParaRPr>
          </a:p>
        </p:txBody>
      </p:sp>
      <p:sp>
        <p:nvSpPr>
          <p:cNvPr id="21" name="Shape 3">
            <a:extLst>
              <a:ext uri="{FF2B5EF4-FFF2-40B4-BE49-F238E27FC236}">
                <a16:creationId xmlns:a16="http://schemas.microsoft.com/office/drawing/2014/main" id="{E4B25182-4987-979B-CF87-570332988747}"/>
              </a:ext>
            </a:extLst>
          </p:cNvPr>
          <p:cNvSpPr/>
          <p:nvPr/>
        </p:nvSpPr>
        <p:spPr>
          <a:xfrm>
            <a:off x="6646985" y="1607394"/>
            <a:ext cx="5052645" cy="304800"/>
          </a:xfrm>
          <a:prstGeom prst="rect">
            <a:avLst/>
          </a:prstGeom>
          <a:solidFill>
            <a:schemeClr val="tx1">
              <a:lumMod val="25000"/>
              <a:lumOff val="75000"/>
            </a:schemeClr>
          </a:solidFill>
          <a:ln w="12700">
            <a:solidFill>
              <a:schemeClr val="tx1">
                <a:lumMod val="25000"/>
                <a:lumOff val="75000"/>
              </a:schemeClr>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23" name="Text 4">
            <a:extLst>
              <a:ext uri="{FF2B5EF4-FFF2-40B4-BE49-F238E27FC236}">
                <a16:creationId xmlns:a16="http://schemas.microsoft.com/office/drawing/2014/main" id="{85D78197-C47F-F33D-AF13-28F8E50523ED}"/>
              </a:ext>
            </a:extLst>
          </p:cNvPr>
          <p:cNvSpPr/>
          <p:nvPr/>
        </p:nvSpPr>
        <p:spPr>
          <a:xfrm>
            <a:off x="609600" y="1323856"/>
            <a:ext cx="365760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0" cap="none" spc="267" normalizeH="0" baseline="0" noProof="0">
                <a:ln>
                  <a:noFill/>
                </a:ln>
                <a:solidFill>
                  <a:srgbClr val="8FA8C0"/>
                </a:solidFill>
                <a:effectLst/>
                <a:uLnTx/>
                <a:uFillTx/>
                <a:latin typeface="Open Sans"/>
                <a:ea typeface="Open Sans"/>
                <a:cs typeface="Open Sans"/>
              </a:rPr>
              <a:t>PRESCRIPTIVE</a:t>
            </a:r>
            <a:endParaRPr kumimoji="0" lang="en-US" sz="1467"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25" name="Text 5">
            <a:extLst>
              <a:ext uri="{FF2B5EF4-FFF2-40B4-BE49-F238E27FC236}">
                <a16:creationId xmlns:a16="http://schemas.microsoft.com/office/drawing/2014/main" id="{7A4777B1-FC28-3FB4-DFF0-5DDE7870E6D7}"/>
              </a:ext>
            </a:extLst>
          </p:cNvPr>
          <p:cNvSpPr/>
          <p:nvPr/>
        </p:nvSpPr>
        <p:spPr>
          <a:xfrm>
            <a:off x="8217408" y="1318942"/>
            <a:ext cx="34137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0" cap="none" spc="267" normalizeH="0" baseline="0" noProof="0">
                <a:ln>
                  <a:noFill/>
                </a:ln>
                <a:solidFill>
                  <a:srgbClr val="8FA8C0"/>
                </a:solidFill>
                <a:effectLst/>
                <a:uLnTx/>
                <a:uFillTx/>
                <a:latin typeface="Open Sans"/>
                <a:ea typeface="Open Sans"/>
                <a:cs typeface="Open Sans"/>
              </a:rPr>
              <a:t>IMPROVISATORY</a:t>
            </a:r>
            <a:endParaRPr kumimoji="0" lang="en-US" sz="1467"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20" name="Footer Placeholder 4">
            <a:extLst>
              <a:ext uri="{FF2B5EF4-FFF2-40B4-BE49-F238E27FC236}">
                <a16:creationId xmlns:a16="http://schemas.microsoft.com/office/drawing/2014/main" id="{15094247-1813-0F0E-4E21-EA66458B3759}"/>
              </a:ext>
            </a:extLst>
          </p:cNvPr>
          <p:cNvSpPr txBox="1">
            <a:spLocks/>
          </p:cNvSpPr>
          <p:nvPr/>
        </p:nvSpPr>
        <p:spPr>
          <a:xfrm>
            <a:off x="8361150" y="6448192"/>
            <a:ext cx="2958599"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03600"/>
                </a:solidFill>
                <a:effectLst/>
                <a:uLnTx/>
                <a:uFillTx/>
                <a:latin typeface="Open Sans"/>
                <a:ea typeface="+mn-ea"/>
                <a:cs typeface="+mn-cs"/>
              </a:rPr>
              <a:t>©2026 by Ursa Health LLC. All rights reserved.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03600"/>
                </a:solidFill>
                <a:effectLst/>
                <a:uLnTx/>
                <a:uFillTx/>
                <a:latin typeface="Open Sans"/>
                <a:ea typeface="+mn-ea"/>
                <a:cs typeface="+mn-cs"/>
              </a:rPr>
              <a:t>Confidential and not for distribution.</a:t>
            </a:r>
          </a:p>
        </p:txBody>
      </p:sp>
      <p:sp>
        <p:nvSpPr>
          <p:cNvPr id="6" name="Slide Number Placeholder 6">
            <a:extLst>
              <a:ext uri="{FF2B5EF4-FFF2-40B4-BE49-F238E27FC236}">
                <a16:creationId xmlns:a16="http://schemas.microsoft.com/office/drawing/2014/main" id="{665077B8-C75F-B6F9-1249-7CFCCC27C77E}"/>
              </a:ext>
            </a:extLst>
          </p:cNvPr>
          <p:cNvSpPr txBox="1">
            <a:spLocks/>
          </p:cNvSpPr>
          <p:nvPr/>
        </p:nvSpPr>
        <p:spPr>
          <a:xfrm>
            <a:off x="11579521" y="6385562"/>
            <a:ext cx="31004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z="700">
                <a:solidFill>
                  <a:schemeClr val="bg1"/>
                </a:solidFill>
                <a:effectLst>
                  <a:outerShdw blurRad="50800" dist="38100" dir="2700000" algn="tl" rotWithShape="0">
                    <a:schemeClr val="bg1">
                      <a:alpha val="43000"/>
                    </a:schemeClr>
                  </a:outerShdw>
                </a:effectLst>
              </a:rPr>
              <a:pPr/>
              <a:t>19</a:t>
            </a:fld>
            <a:endParaRPr lang="en-US" sz="700" dirty="0">
              <a:solidFill>
                <a:schemeClr val="bg1"/>
              </a:solidFill>
              <a:effectLst>
                <a:outerShdw blurRad="50800" dist="38100" dir="2700000" algn="tl" rotWithShape="0">
                  <a:schemeClr val="bg1">
                    <a:alpha val="43000"/>
                  </a:schemeClr>
                </a:outerShdw>
              </a:effectLst>
            </a:endParaRPr>
          </a:p>
        </p:txBody>
      </p:sp>
    </p:spTree>
    <p:extLst>
      <p:ext uri="{BB962C8B-B14F-4D97-AF65-F5344CB8AC3E}">
        <p14:creationId xmlns:p14="http://schemas.microsoft.com/office/powerpoint/2010/main" val="2189139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7293-2718-9AAF-3F3B-84E9A51E77EB}"/>
              </a:ext>
            </a:extLst>
          </p:cNvPr>
          <p:cNvSpPr>
            <a:spLocks noGrp="1"/>
          </p:cNvSpPr>
          <p:nvPr>
            <p:ph type="title"/>
          </p:nvPr>
        </p:nvSpPr>
        <p:spPr/>
        <p:txBody>
          <a:bodyPr/>
          <a:lstStyle/>
          <a:p>
            <a:r>
              <a:rPr lang="en-US" dirty="0"/>
              <a:t>NAACOS Innovation Spotlight Series</a:t>
            </a:r>
          </a:p>
        </p:txBody>
      </p:sp>
      <p:sp>
        <p:nvSpPr>
          <p:cNvPr id="3" name="Content Placeholder 2">
            <a:extLst>
              <a:ext uri="{FF2B5EF4-FFF2-40B4-BE49-F238E27FC236}">
                <a16:creationId xmlns:a16="http://schemas.microsoft.com/office/drawing/2014/main" id="{EDE0F513-D70E-C5B3-A16C-35E5E0304C40}"/>
              </a:ext>
            </a:extLst>
          </p:cNvPr>
          <p:cNvSpPr>
            <a:spLocks noGrp="1"/>
          </p:cNvSpPr>
          <p:nvPr>
            <p:ph idx="1"/>
          </p:nvPr>
        </p:nvSpPr>
        <p:spPr/>
        <p:txBody>
          <a:bodyPr>
            <a:normAutofit/>
          </a:bodyPr>
          <a:lstStyle/>
          <a:p>
            <a:r>
              <a:rPr lang="en-US" sz="3200" dirty="0"/>
              <a:t>Year-long series of forums to help members get smarter and faster about tech-enabled care with use cases and enterprise solutions that can scale your work and improve outcomes </a:t>
            </a:r>
          </a:p>
          <a:p>
            <a:r>
              <a:rPr lang="en-US" sz="3200" dirty="0"/>
              <a:t>Launched at 2026 Spring Conference during closing plenary panel, available to view on demand </a:t>
            </a:r>
            <a:r>
              <a:rPr lang="en-US" sz="3200" dirty="0">
                <a:hlinkClick r:id="rId2"/>
              </a:rPr>
              <a:t>on our website</a:t>
            </a:r>
            <a:endParaRPr lang="en-US" sz="3200" dirty="0"/>
          </a:p>
          <a:p>
            <a:r>
              <a:rPr lang="en-US" sz="3200" dirty="0"/>
              <a:t>Watch for upcoming virtual forums in July, September and November 2026</a:t>
            </a:r>
          </a:p>
        </p:txBody>
      </p:sp>
      <p:sp>
        <p:nvSpPr>
          <p:cNvPr id="4" name="Slide Number Placeholder 3">
            <a:extLst>
              <a:ext uri="{FF2B5EF4-FFF2-40B4-BE49-F238E27FC236}">
                <a16:creationId xmlns:a16="http://schemas.microsoft.com/office/drawing/2014/main" id="{5FE4BF61-E2D0-DDDA-94D2-3E507D0B96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0C8B4-A6BB-464C-ADE2-F545C1B279F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320877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BCCAB-6B90-50FA-0838-CA8E03F44C68}"/>
              </a:ext>
            </a:extLst>
          </p:cNvPr>
          <p:cNvSpPr>
            <a:spLocks noGrp="1"/>
          </p:cNvSpPr>
          <p:nvPr>
            <p:ph type="title"/>
          </p:nvPr>
        </p:nvSpPr>
        <p:spPr>
          <a:xfrm>
            <a:off x="495065" y="209001"/>
            <a:ext cx="11084455" cy="1257300"/>
          </a:xfrm>
        </p:spPr>
        <p:txBody>
          <a:bodyPr/>
          <a:lstStyle/>
          <a:p>
            <a:r>
              <a:rPr lang="en-US" sz="2800" dirty="0"/>
              <a:t>In a typical ACO analytics scenario, no one is working at top of license</a:t>
            </a:r>
          </a:p>
        </p:txBody>
      </p:sp>
      <p:sp>
        <p:nvSpPr>
          <p:cNvPr id="4" name="Slide Number Placeholder 3">
            <a:extLst>
              <a:ext uri="{FF2B5EF4-FFF2-40B4-BE49-F238E27FC236}">
                <a16:creationId xmlns:a16="http://schemas.microsoft.com/office/drawing/2014/main" id="{E8E0502F-9B87-7669-B1D2-9C328F174BF0}"/>
              </a:ext>
            </a:extLst>
          </p:cNvPr>
          <p:cNvSpPr>
            <a:spLocks noGrp="1"/>
          </p:cNvSpPr>
          <p:nvPr>
            <p:ph type="sldNum" sz="quarter" idx="4"/>
          </p:nvPr>
        </p:nvSpPr>
        <p:spPr/>
        <p:txBody>
          <a:bodyPr/>
          <a:lstStyle/>
          <a:p>
            <a:fld id="{3A98EE3D-8CD1-4C3F-BD1C-C98C9596463C}" type="slidenum">
              <a:rPr lang="en-US" smtClean="0"/>
              <a:pPr/>
              <a:t>20</a:t>
            </a:fld>
            <a:endParaRPr lang="en-US"/>
          </a:p>
        </p:txBody>
      </p:sp>
      <p:sp>
        <p:nvSpPr>
          <p:cNvPr id="5" name="Footer Placeholder 4">
            <a:extLst>
              <a:ext uri="{FF2B5EF4-FFF2-40B4-BE49-F238E27FC236}">
                <a16:creationId xmlns:a16="http://schemas.microsoft.com/office/drawing/2014/main" id="{B1701795-A06B-6E9F-559E-F05417EF0063}"/>
              </a:ext>
            </a:extLst>
          </p:cNvPr>
          <p:cNvSpPr>
            <a:spLocks noGrp="1"/>
          </p:cNvSpPr>
          <p:nvPr>
            <p:ph type="ftr" sz="quarter" idx="3"/>
          </p:nvPr>
        </p:nvSpPr>
        <p:spPr/>
        <p:txBody>
          <a:bodyPr/>
          <a:lstStyle/>
          <a:p>
            <a:r>
              <a:rPr lang="en-US" dirty="0"/>
              <a:t>©2026 by Ursa Health LLC. All rights reserved.</a:t>
            </a:r>
          </a:p>
          <a:p>
            <a:r>
              <a:rPr lang="en-US" dirty="0"/>
              <a:t>Confidential and not for distribution.</a:t>
            </a:r>
          </a:p>
        </p:txBody>
      </p:sp>
      <p:pic>
        <p:nvPicPr>
          <p:cNvPr id="7" name="Picture 6">
            <a:extLst>
              <a:ext uri="{FF2B5EF4-FFF2-40B4-BE49-F238E27FC236}">
                <a16:creationId xmlns:a16="http://schemas.microsoft.com/office/drawing/2014/main" id="{25FB1ACA-1CC2-D593-28C5-8A482C541B43}"/>
              </a:ext>
            </a:extLst>
          </p:cNvPr>
          <p:cNvPicPr>
            <a:picLocks noChangeAspect="1"/>
          </p:cNvPicPr>
          <p:nvPr/>
        </p:nvPicPr>
        <p:blipFill>
          <a:blip r:embed="rId3"/>
          <a:stretch>
            <a:fillRect/>
          </a:stretch>
        </p:blipFill>
        <p:spPr>
          <a:xfrm>
            <a:off x="495065" y="1084868"/>
            <a:ext cx="11191220" cy="4985976"/>
          </a:xfrm>
          <a:prstGeom prst="rect">
            <a:avLst/>
          </a:prstGeom>
        </p:spPr>
      </p:pic>
    </p:spTree>
    <p:extLst>
      <p:ext uri="{BB962C8B-B14F-4D97-AF65-F5344CB8AC3E}">
        <p14:creationId xmlns:p14="http://schemas.microsoft.com/office/powerpoint/2010/main" val="4217121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600" y="216116"/>
            <a:ext cx="1097280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R="0" lvl="0" indent="0" defTabSz="457200" fontAlgn="auto">
              <a:spcBef>
                <a:spcPct val="0"/>
              </a:spcBef>
              <a:spcAft>
                <a:spcPts val="0"/>
              </a:spcAft>
              <a:buClrTx/>
              <a:buSzTx/>
              <a:tabLst/>
              <a:defRPr/>
            </a:pPr>
            <a:r>
              <a:rPr lang="en-US" sz="3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AI Tools Enter the Picture </a:t>
            </a:r>
          </a:p>
        </p:txBody>
      </p:sp>
      <p:sp>
        <p:nvSpPr>
          <p:cNvPr id="3" name="Text 1"/>
          <p:cNvSpPr/>
          <p:nvPr/>
        </p:nvSpPr>
        <p:spPr>
          <a:xfrm>
            <a:off x="609600" y="707554"/>
            <a:ext cx="109728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8FA8C0"/>
                </a:solidFill>
                <a:effectLst/>
                <a:uLnTx/>
                <a:uFillTx/>
                <a:latin typeface="Open Sans"/>
                <a:ea typeface="Open Sans"/>
                <a:cs typeface="Open Sans"/>
              </a:rPr>
              <a:t>Progress made — but the fundamental divide remains</a:t>
            </a:r>
            <a:endParaRPr kumimoji="0" lang="en-US" sz="1400"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4" name="Shape 2"/>
          <p:cNvSpPr/>
          <p:nvPr/>
        </p:nvSpPr>
        <p:spPr>
          <a:xfrm>
            <a:off x="6895795" y="2167838"/>
            <a:ext cx="4686605" cy="3901858"/>
          </a:xfrm>
          <a:prstGeom prst="rect">
            <a:avLst/>
          </a:prstGeom>
          <a:solidFill>
            <a:srgbClr val="FFFFFF"/>
          </a:solidFill>
          <a:ln w="12700">
            <a:solidFill>
              <a:srgbClr val="D0DFE8"/>
            </a:solidFill>
            <a:prstDash val="solid"/>
          </a:ln>
          <a:effectLst>
            <a:outerShdw blurRad="76200" dist="25400" dir="8100000" algn="bl" rotWithShape="0">
              <a:srgbClr val="000000">
                <a:alpha val="7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5" name="Shape 3"/>
          <p:cNvSpPr/>
          <p:nvPr/>
        </p:nvSpPr>
        <p:spPr>
          <a:xfrm>
            <a:off x="6895795" y="2178277"/>
            <a:ext cx="4686605" cy="97536"/>
          </a:xfrm>
          <a:prstGeom prst="rect">
            <a:avLst/>
          </a:prstGeom>
          <a:solidFill>
            <a:schemeClr val="accent6"/>
          </a:solidFill>
          <a:ln w="12700">
            <a:solidFill>
              <a:schemeClr val="accent6"/>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6" name="Text 4"/>
          <p:cNvSpPr/>
          <p:nvPr/>
        </p:nvSpPr>
        <p:spPr>
          <a:xfrm>
            <a:off x="7415173" y="3401059"/>
            <a:ext cx="329184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F2645"/>
                </a:solidFill>
                <a:effectLst/>
                <a:uLnTx/>
                <a:uFillTx/>
                <a:latin typeface="Open Sans"/>
                <a:ea typeface="Open Sans"/>
                <a:cs typeface="Open Sans"/>
              </a:rPr>
              <a:t>AI Assistance</a:t>
            </a:r>
            <a:endParaRPr kumimoji="0" lang="en-US" sz="2100"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7" name="Text 5"/>
          <p:cNvSpPr/>
          <p:nvPr/>
        </p:nvSpPr>
        <p:spPr>
          <a:xfrm>
            <a:off x="6895795" y="3911294"/>
            <a:ext cx="4686605"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a:ln>
                  <a:noFill/>
                </a:ln>
                <a:solidFill>
                  <a:srgbClr val="8FA8C0"/>
                </a:solidFill>
                <a:effectLst/>
                <a:uLnTx/>
                <a:uFillTx/>
                <a:latin typeface="Open Sans"/>
                <a:ea typeface="Open Sans"/>
                <a:cs typeface="Open Sans"/>
              </a:rPr>
              <a:t>Snowflake Cortex, Claude Code, AI-augmentation</a:t>
            </a:r>
            <a:endParaRPr kumimoji="0" lang="en-US" sz="1467"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21" name="Text 6">
            <a:extLst>
              <a:ext uri="{FF2B5EF4-FFF2-40B4-BE49-F238E27FC236}">
                <a16:creationId xmlns:a16="http://schemas.microsoft.com/office/drawing/2014/main" id="{7E4CF025-455F-2E21-9742-3F26AA3E6BAA}"/>
              </a:ext>
            </a:extLst>
          </p:cNvPr>
          <p:cNvSpPr/>
          <p:nvPr/>
        </p:nvSpPr>
        <p:spPr>
          <a:xfrm>
            <a:off x="7198158" y="4463591"/>
            <a:ext cx="4028237" cy="1706880"/>
          </a:xfrm>
          <a:prstGeom prst="rect">
            <a:avLst/>
          </a:prstGeom>
          <a:noFill/>
          <a:ln/>
        </p:spPr>
        <p:txBody>
          <a:bodyPr wrap="square" rtlCol="0" anchor="t"/>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7A50"/>
                </a:solidFill>
                <a:effectLst/>
                <a:uLnTx/>
                <a:uFillTx/>
                <a:latin typeface="Open Sans"/>
                <a:ea typeface="Open Sans"/>
                <a:cs typeface="Open Sans"/>
              </a:rPr>
              <a:t>✓  Fast, powerful analysis</a:t>
            </a:r>
            <a:endParaRPr kumimoji="0" lang="en-US" sz="1600" b="0" i="0" u="none" strike="noStrike" kern="1200" cap="none" spc="0" normalizeH="0" baseline="0" noProof="0">
              <a:ln>
                <a:noFill/>
              </a:ln>
              <a:solidFill>
                <a:srgbClr val="203600"/>
              </a:solidFill>
              <a:effectLst/>
              <a:uLnTx/>
              <a:uFillTx/>
              <a:latin typeface="Open Sans"/>
              <a:ea typeface="Open Sans"/>
              <a:cs typeface="Open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7A50"/>
                </a:solidFill>
                <a:effectLst/>
                <a:uLnTx/>
                <a:uFillTx/>
                <a:latin typeface="Open Sans"/>
                <a:ea typeface="Open Sans"/>
                <a:cs typeface="Open Sans"/>
              </a:rPr>
              <a:t>✓  Can utilize existing data</a:t>
            </a:r>
            <a:endParaRPr kumimoji="0" lang="en-US" sz="1600" b="0" i="0" u="none" strike="noStrike" kern="1200" cap="none" spc="0" normalizeH="0" baseline="0" noProof="0">
              <a:ln>
                <a:noFill/>
              </a:ln>
              <a:solidFill>
                <a:srgbClr val="203600"/>
              </a:solidFill>
              <a:effectLst/>
              <a:uLnTx/>
              <a:uFillTx/>
              <a:latin typeface="Open Sans"/>
              <a:ea typeface="Open Sans"/>
              <a:cs typeface="Open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B03030"/>
                </a:solidFill>
                <a:effectLst/>
                <a:uLnTx/>
                <a:uFillTx/>
                <a:latin typeface="Open Sans"/>
                <a:ea typeface="Open Sans"/>
                <a:cs typeface="Open Sans"/>
              </a:rPr>
              <a:t>✗  Still requires significant analyst time &amp; supervision</a:t>
            </a:r>
            <a:endParaRPr kumimoji="0" lang="en-US" sz="1600"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22" name="Shape 2">
            <a:extLst>
              <a:ext uri="{FF2B5EF4-FFF2-40B4-BE49-F238E27FC236}">
                <a16:creationId xmlns:a16="http://schemas.microsoft.com/office/drawing/2014/main" id="{0BB0A41B-9580-B3F3-A1F5-F60703616B30}"/>
              </a:ext>
            </a:extLst>
          </p:cNvPr>
          <p:cNvSpPr/>
          <p:nvPr/>
        </p:nvSpPr>
        <p:spPr>
          <a:xfrm>
            <a:off x="487680" y="2167838"/>
            <a:ext cx="5120640" cy="3901858"/>
          </a:xfrm>
          <a:prstGeom prst="rect">
            <a:avLst/>
          </a:prstGeom>
          <a:solidFill>
            <a:srgbClr val="FFFFFF"/>
          </a:solidFill>
          <a:ln w="12700">
            <a:solidFill>
              <a:srgbClr val="D0DFE8"/>
            </a:solidFill>
            <a:prstDash val="solid"/>
          </a:ln>
          <a:effectLst>
            <a:outerShdw blurRad="1016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23" name="Shape 3">
            <a:extLst>
              <a:ext uri="{FF2B5EF4-FFF2-40B4-BE49-F238E27FC236}">
                <a16:creationId xmlns:a16="http://schemas.microsoft.com/office/drawing/2014/main" id="{DED0C03E-16B2-F9D5-930A-E73360223E31}"/>
              </a:ext>
            </a:extLst>
          </p:cNvPr>
          <p:cNvSpPr/>
          <p:nvPr/>
        </p:nvSpPr>
        <p:spPr>
          <a:xfrm>
            <a:off x="487680" y="2178277"/>
            <a:ext cx="5120640" cy="73152"/>
          </a:xfrm>
          <a:prstGeom prst="rect">
            <a:avLst/>
          </a:prstGeom>
          <a:solidFill>
            <a:schemeClr val="accent1"/>
          </a:solidFill>
          <a:ln w="12700">
            <a:solidFill>
              <a:srgbClr val="92D05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25" name="Text 4">
            <a:extLst>
              <a:ext uri="{FF2B5EF4-FFF2-40B4-BE49-F238E27FC236}">
                <a16:creationId xmlns:a16="http://schemas.microsoft.com/office/drawing/2014/main" id="{8E1B4019-E72D-7590-680C-1B2F55ED0616}"/>
              </a:ext>
            </a:extLst>
          </p:cNvPr>
          <p:cNvSpPr/>
          <p:nvPr/>
        </p:nvSpPr>
        <p:spPr>
          <a:xfrm>
            <a:off x="731520" y="3387038"/>
            <a:ext cx="463296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0F2645"/>
                </a:solidFill>
                <a:effectLst/>
                <a:uLnTx/>
                <a:uFillTx/>
                <a:latin typeface="Open Sans"/>
                <a:ea typeface="Open Sans"/>
                <a:cs typeface="Open Sans"/>
              </a:rPr>
              <a:t>Pre-Built Dashboards</a:t>
            </a:r>
            <a:endParaRPr kumimoji="0" lang="en-US" sz="2133"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26" name="Text 5">
            <a:extLst>
              <a:ext uri="{FF2B5EF4-FFF2-40B4-BE49-F238E27FC236}">
                <a16:creationId xmlns:a16="http://schemas.microsoft.com/office/drawing/2014/main" id="{9C6020E4-6AA3-DA0D-E118-5246A1E26EDD}"/>
              </a:ext>
            </a:extLst>
          </p:cNvPr>
          <p:cNvSpPr/>
          <p:nvPr/>
        </p:nvSpPr>
        <p:spPr>
          <a:xfrm>
            <a:off x="731520" y="3911294"/>
            <a:ext cx="463296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a:ln>
                  <a:noFill/>
                </a:ln>
                <a:solidFill>
                  <a:srgbClr val="8FA8C0"/>
                </a:solidFill>
                <a:effectLst/>
                <a:uLnTx/>
                <a:uFillTx/>
                <a:latin typeface="Open Sans"/>
                <a:ea typeface="Open Sans"/>
                <a:cs typeface="Open Sans"/>
              </a:rPr>
              <a:t>Power BI · Arcadia · Custom</a:t>
            </a:r>
            <a:endParaRPr kumimoji="0" lang="en-US" sz="1467"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28" name="Shape 7">
            <a:extLst>
              <a:ext uri="{FF2B5EF4-FFF2-40B4-BE49-F238E27FC236}">
                <a16:creationId xmlns:a16="http://schemas.microsoft.com/office/drawing/2014/main" id="{2675F292-6FB9-769F-3DD4-B8BED0863F49}"/>
              </a:ext>
            </a:extLst>
          </p:cNvPr>
          <p:cNvSpPr/>
          <p:nvPr/>
        </p:nvSpPr>
        <p:spPr>
          <a:xfrm>
            <a:off x="5886297" y="4301438"/>
            <a:ext cx="731520" cy="0"/>
          </a:xfrm>
          <a:prstGeom prst="line">
            <a:avLst/>
          </a:prstGeom>
          <a:noFill/>
          <a:ln w="25400">
            <a:solidFill>
              <a:srgbClr val="8FA8C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29" name="Text 8">
            <a:extLst>
              <a:ext uri="{FF2B5EF4-FFF2-40B4-BE49-F238E27FC236}">
                <a16:creationId xmlns:a16="http://schemas.microsoft.com/office/drawing/2014/main" id="{500C073A-CB90-A792-B619-F9DADEDC5841}"/>
              </a:ext>
            </a:extLst>
          </p:cNvPr>
          <p:cNvSpPr/>
          <p:nvPr/>
        </p:nvSpPr>
        <p:spPr>
          <a:xfrm>
            <a:off x="5703417" y="4033214"/>
            <a:ext cx="109728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a:ln>
                  <a:noFill/>
                </a:ln>
                <a:solidFill>
                  <a:srgbClr val="8FA8C0"/>
                </a:solidFill>
                <a:effectLst/>
                <a:uLnTx/>
                <a:uFillTx/>
                <a:latin typeface="Open Sans"/>
                <a:ea typeface="Open Sans"/>
                <a:cs typeface="Open Sans"/>
              </a:rPr>
              <a:t>VS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a:ln>
                <a:noFill/>
              </a:ln>
              <a:solidFill>
                <a:srgbClr val="8FA8C0"/>
              </a:solidFill>
              <a:effectLst/>
              <a:uLnTx/>
              <a:uFillTx/>
              <a:latin typeface="Open Sans"/>
              <a:ea typeface="Open Sans"/>
              <a:cs typeface="Open Sans"/>
            </a:endParaRPr>
          </a:p>
        </p:txBody>
      </p:sp>
      <p:pic>
        <p:nvPicPr>
          <p:cNvPr id="9" name="Graphic 8" descr="Bar chart with solid fill">
            <a:extLst>
              <a:ext uri="{FF2B5EF4-FFF2-40B4-BE49-F238E27FC236}">
                <a16:creationId xmlns:a16="http://schemas.microsoft.com/office/drawing/2014/main" id="{21E86BC4-41BB-0FBC-7956-BE93BEA3FE4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90800" y="2414217"/>
            <a:ext cx="914400" cy="914400"/>
          </a:xfrm>
          <a:prstGeom prst="rect">
            <a:avLst/>
          </a:prstGeom>
        </p:spPr>
      </p:pic>
      <p:pic>
        <p:nvPicPr>
          <p:cNvPr id="10" name="Graphic 9" descr="Robot with solid fill">
            <a:extLst>
              <a:ext uri="{FF2B5EF4-FFF2-40B4-BE49-F238E27FC236}">
                <a16:creationId xmlns:a16="http://schemas.microsoft.com/office/drawing/2014/main" id="{501C7D29-E7E6-C1F4-3709-746B3099BF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602134" y="2477718"/>
            <a:ext cx="914400" cy="914400"/>
          </a:xfrm>
          <a:prstGeom prst="rect">
            <a:avLst/>
          </a:prstGeom>
        </p:spPr>
      </p:pic>
      <p:sp>
        <p:nvSpPr>
          <p:cNvPr id="11" name="Text 6">
            <a:extLst>
              <a:ext uri="{FF2B5EF4-FFF2-40B4-BE49-F238E27FC236}">
                <a16:creationId xmlns:a16="http://schemas.microsoft.com/office/drawing/2014/main" id="{E135B4E7-356B-921D-BC4B-515B983DE2A0}"/>
              </a:ext>
            </a:extLst>
          </p:cNvPr>
          <p:cNvSpPr/>
          <p:nvPr/>
        </p:nvSpPr>
        <p:spPr>
          <a:xfrm>
            <a:off x="792480" y="4398974"/>
            <a:ext cx="4572000" cy="1706880"/>
          </a:xfrm>
          <a:prstGeom prst="rect">
            <a:avLst/>
          </a:prstGeom>
          <a:noFill/>
          <a:ln/>
        </p:spPr>
        <p:txBody>
          <a:bodyPr wrap="square" lIns="91440" tIns="45720" rIns="91440" bIns="45720" rtlCol="0" anchor="t"/>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7A50"/>
                </a:solidFill>
                <a:effectLst/>
                <a:uLnTx/>
                <a:uFillTx/>
                <a:latin typeface="Open Sans"/>
                <a:ea typeface="Open Sans"/>
                <a:cs typeface="Open Sans"/>
              </a:rPr>
              <a:t>✓  Pre-configured so no tech expertise needed</a:t>
            </a:r>
            <a:endParaRPr kumimoji="0" lang="en-US" sz="1600" b="0" i="0" u="none" strike="noStrike" kern="1200" cap="none" spc="0" normalizeH="0" baseline="0" noProof="0">
              <a:ln>
                <a:noFill/>
              </a:ln>
              <a:solidFill>
                <a:srgbClr val="203600"/>
              </a:solidFill>
              <a:effectLst/>
              <a:uLnTx/>
              <a:uFillTx/>
              <a:latin typeface="Open Sans"/>
              <a:ea typeface="Open Sans"/>
              <a:cs typeface="Open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7A50"/>
                </a:solidFill>
                <a:effectLst/>
                <a:uLnTx/>
                <a:uFillTx/>
                <a:latin typeface="Open Sans"/>
                <a:ea typeface="Open Sans"/>
                <a:cs typeface="Open Sans"/>
              </a:rPr>
              <a:t>✓  Trustworthy established insights</a:t>
            </a:r>
            <a:endParaRPr kumimoji="0" lang="en-US" sz="1600" b="0" i="0" u="none" strike="noStrike" kern="1200" cap="none" spc="0" normalizeH="0" baseline="0" noProof="0">
              <a:ln>
                <a:noFill/>
              </a:ln>
              <a:solidFill>
                <a:srgbClr val="203600"/>
              </a:solidFill>
              <a:effectLst/>
              <a:uLnTx/>
              <a:uFillTx/>
              <a:latin typeface="Open Sans"/>
              <a:ea typeface="Open Sans"/>
              <a:cs typeface="Open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B03030"/>
                </a:solidFill>
                <a:effectLst/>
                <a:uLnTx/>
                <a:uFillTx/>
                <a:latin typeface="Open Sans"/>
                <a:ea typeface="Open Sans"/>
                <a:cs typeface="Open Sans"/>
              </a:rPr>
              <a:t>✗  No intelligence or improvisation</a:t>
            </a:r>
            <a:endParaRPr kumimoji="0" lang="en-US" sz="1600" b="0" i="0" u="none" strike="noStrike" kern="1200" cap="none" spc="0" normalizeH="0" baseline="0" noProof="0">
              <a:ln>
                <a:noFill/>
              </a:ln>
              <a:solidFill>
                <a:srgbClr val="203600"/>
              </a:solidFill>
              <a:effectLst/>
              <a:uLnTx/>
              <a:uFillTx/>
              <a:latin typeface="Open Sans"/>
              <a:ea typeface="Open Sans"/>
              <a:cs typeface="Open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B03030"/>
                </a:solidFill>
                <a:effectLst/>
                <a:uLnTx/>
                <a:uFillTx/>
                <a:latin typeface="Open Sans"/>
                <a:ea typeface="Open Sans"/>
                <a:cs typeface="Open Sans"/>
              </a:rPr>
              <a:t>✗  Limitations to the deep dives</a:t>
            </a:r>
            <a:endParaRPr kumimoji="0" lang="en-US" sz="1600"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12" name="Shape 2">
            <a:extLst>
              <a:ext uri="{FF2B5EF4-FFF2-40B4-BE49-F238E27FC236}">
                <a16:creationId xmlns:a16="http://schemas.microsoft.com/office/drawing/2014/main" id="{29BDADD4-9F1D-53DF-4372-D51A3947908D}"/>
              </a:ext>
            </a:extLst>
          </p:cNvPr>
          <p:cNvSpPr/>
          <p:nvPr/>
        </p:nvSpPr>
        <p:spPr>
          <a:xfrm>
            <a:off x="492370" y="1659730"/>
            <a:ext cx="11090030" cy="304800"/>
          </a:xfrm>
          <a:prstGeom prst="rect">
            <a:avLst/>
          </a:prstGeom>
          <a:solidFill>
            <a:schemeClr val="accent1">
              <a:lumMod val="75000"/>
            </a:schemeClr>
          </a:solidFill>
          <a:ln w="12700">
            <a:solidFill>
              <a:schemeClr val="tx1">
                <a:lumMod val="75000"/>
                <a:lumOff val="25000"/>
              </a:schemeClr>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71BF00"/>
              </a:solidFill>
              <a:effectLst/>
              <a:uLnTx/>
              <a:uFillTx/>
              <a:latin typeface="Open Sans"/>
              <a:ea typeface="+mn-ea"/>
              <a:cs typeface="+mn-cs"/>
            </a:endParaRPr>
          </a:p>
        </p:txBody>
      </p:sp>
      <p:sp>
        <p:nvSpPr>
          <p:cNvPr id="14" name="Shape 3">
            <a:extLst>
              <a:ext uri="{FF2B5EF4-FFF2-40B4-BE49-F238E27FC236}">
                <a16:creationId xmlns:a16="http://schemas.microsoft.com/office/drawing/2014/main" id="{F6F57BAB-6CA2-DD05-B94A-CBAE2460FAAD}"/>
              </a:ext>
            </a:extLst>
          </p:cNvPr>
          <p:cNvSpPr/>
          <p:nvPr/>
        </p:nvSpPr>
        <p:spPr>
          <a:xfrm>
            <a:off x="6646985" y="1659730"/>
            <a:ext cx="5052645" cy="304800"/>
          </a:xfrm>
          <a:prstGeom prst="rect">
            <a:avLst/>
          </a:prstGeom>
          <a:solidFill>
            <a:schemeClr val="tx1">
              <a:lumMod val="25000"/>
              <a:lumOff val="75000"/>
            </a:schemeClr>
          </a:solidFill>
          <a:ln w="12700">
            <a:solidFill>
              <a:schemeClr val="tx1">
                <a:lumMod val="25000"/>
                <a:lumOff val="75000"/>
              </a:schemeClr>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16" name="Text 4">
            <a:extLst>
              <a:ext uri="{FF2B5EF4-FFF2-40B4-BE49-F238E27FC236}">
                <a16:creationId xmlns:a16="http://schemas.microsoft.com/office/drawing/2014/main" id="{6282BDA2-FE53-A31E-1570-E071236FB9C3}"/>
              </a:ext>
            </a:extLst>
          </p:cNvPr>
          <p:cNvSpPr/>
          <p:nvPr/>
        </p:nvSpPr>
        <p:spPr>
          <a:xfrm>
            <a:off x="609600" y="1376192"/>
            <a:ext cx="365760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0" cap="none" spc="267" normalizeH="0" baseline="0" noProof="0">
                <a:ln>
                  <a:noFill/>
                </a:ln>
                <a:solidFill>
                  <a:srgbClr val="8FA8C0"/>
                </a:solidFill>
                <a:effectLst/>
                <a:uLnTx/>
                <a:uFillTx/>
                <a:latin typeface="Open Sans"/>
                <a:ea typeface="Open Sans"/>
                <a:cs typeface="Open Sans"/>
              </a:rPr>
              <a:t>PRESCRIPTIVE</a:t>
            </a:r>
            <a:endParaRPr kumimoji="0" lang="en-US" sz="1467"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18" name="Text 5">
            <a:extLst>
              <a:ext uri="{FF2B5EF4-FFF2-40B4-BE49-F238E27FC236}">
                <a16:creationId xmlns:a16="http://schemas.microsoft.com/office/drawing/2014/main" id="{B540EE33-C117-81CB-C6E5-BFE3064ADF0E}"/>
              </a:ext>
            </a:extLst>
          </p:cNvPr>
          <p:cNvSpPr/>
          <p:nvPr/>
        </p:nvSpPr>
        <p:spPr>
          <a:xfrm>
            <a:off x="8217408" y="1371278"/>
            <a:ext cx="34137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0" cap="none" spc="267" normalizeH="0" baseline="0" noProof="0">
                <a:ln>
                  <a:noFill/>
                </a:ln>
                <a:solidFill>
                  <a:srgbClr val="8FA8C0"/>
                </a:solidFill>
                <a:effectLst/>
                <a:uLnTx/>
                <a:uFillTx/>
                <a:latin typeface="Open Sans"/>
                <a:ea typeface="Open Sans"/>
                <a:cs typeface="Open Sans"/>
              </a:rPr>
              <a:t>IMPROVISATORY</a:t>
            </a:r>
            <a:endParaRPr kumimoji="0" lang="en-US" sz="1467"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13" name="Footer Placeholder 4">
            <a:extLst>
              <a:ext uri="{FF2B5EF4-FFF2-40B4-BE49-F238E27FC236}">
                <a16:creationId xmlns:a16="http://schemas.microsoft.com/office/drawing/2014/main" id="{C7DB4507-B565-232C-5D74-23F5DB58BC72}"/>
              </a:ext>
            </a:extLst>
          </p:cNvPr>
          <p:cNvSpPr txBox="1">
            <a:spLocks/>
          </p:cNvSpPr>
          <p:nvPr/>
        </p:nvSpPr>
        <p:spPr>
          <a:xfrm>
            <a:off x="8361150" y="6448192"/>
            <a:ext cx="2958599"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03600"/>
                </a:solidFill>
                <a:effectLst/>
                <a:uLnTx/>
                <a:uFillTx/>
                <a:latin typeface="Open Sans"/>
                <a:ea typeface="+mn-ea"/>
                <a:cs typeface="+mn-cs"/>
              </a:rPr>
              <a:t>©2026 by Ursa Health LLC. All rights reserved.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03600"/>
                </a:solidFill>
                <a:effectLst/>
                <a:uLnTx/>
                <a:uFillTx/>
                <a:latin typeface="Open Sans"/>
                <a:ea typeface="+mn-ea"/>
                <a:cs typeface="+mn-cs"/>
              </a:rPr>
              <a:t>Confidential and not for distribution.</a:t>
            </a:r>
          </a:p>
        </p:txBody>
      </p:sp>
      <p:sp>
        <p:nvSpPr>
          <p:cNvPr id="8" name="Slide Number Placeholder 6">
            <a:extLst>
              <a:ext uri="{FF2B5EF4-FFF2-40B4-BE49-F238E27FC236}">
                <a16:creationId xmlns:a16="http://schemas.microsoft.com/office/drawing/2014/main" id="{22FD28E9-2C02-ECA5-C190-44A9E06446A8}"/>
              </a:ext>
            </a:extLst>
          </p:cNvPr>
          <p:cNvSpPr txBox="1">
            <a:spLocks/>
          </p:cNvSpPr>
          <p:nvPr/>
        </p:nvSpPr>
        <p:spPr>
          <a:xfrm>
            <a:off x="11579521" y="6385562"/>
            <a:ext cx="31004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z="700">
                <a:solidFill>
                  <a:schemeClr val="bg1"/>
                </a:solidFill>
                <a:effectLst>
                  <a:outerShdw blurRad="50800" dist="38100" dir="2700000" algn="tl" rotWithShape="0">
                    <a:schemeClr val="bg1">
                      <a:alpha val="43000"/>
                    </a:schemeClr>
                  </a:outerShdw>
                </a:effectLst>
              </a:rPr>
              <a:pPr/>
              <a:t>21</a:t>
            </a:fld>
            <a:endParaRPr lang="en-US" sz="700" dirty="0">
              <a:solidFill>
                <a:schemeClr val="bg1"/>
              </a:solidFill>
              <a:effectLst>
                <a:outerShdw blurRad="50800" dist="38100" dir="2700000" algn="tl" rotWithShape="0">
                  <a:schemeClr val="bg1">
                    <a:alpha val="43000"/>
                  </a:schemeClr>
                </a:outerShdw>
              </a:effectLst>
            </a:endParaRPr>
          </a:p>
        </p:txBody>
      </p:sp>
    </p:spTree>
    <p:extLst>
      <p:ext uri="{BB962C8B-B14F-4D97-AF65-F5344CB8AC3E}">
        <p14:creationId xmlns:p14="http://schemas.microsoft.com/office/powerpoint/2010/main" val="3711519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0677F-DA2E-8E08-B5F6-01BFF080A2F6}"/>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27AD7F64-97C0-7373-2F84-D2D51349F6EC}"/>
              </a:ext>
            </a:extLst>
          </p:cNvPr>
          <p:cNvSpPr/>
          <p:nvPr/>
        </p:nvSpPr>
        <p:spPr>
          <a:xfrm>
            <a:off x="1706880" y="152859"/>
            <a:ext cx="987552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457200">
              <a:lnSpc>
                <a:spcPct val="100000"/>
              </a:lnSpc>
              <a:spcBef>
                <a:spcPct val="0"/>
              </a:spcBef>
              <a:buFontTx/>
              <a:buNone/>
              <a:defRPr/>
            </a:pPr>
            <a:r>
              <a:rPr lang="en-US" sz="3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Compass Replaces the Dichotomy</a:t>
            </a:r>
          </a:p>
        </p:txBody>
      </p:sp>
      <p:sp>
        <p:nvSpPr>
          <p:cNvPr id="4" name="Text 1">
            <a:extLst>
              <a:ext uri="{FF2B5EF4-FFF2-40B4-BE49-F238E27FC236}">
                <a16:creationId xmlns:a16="http://schemas.microsoft.com/office/drawing/2014/main" id="{C6DA7220-B256-4268-A6E3-849FC802B61C}"/>
              </a:ext>
            </a:extLst>
          </p:cNvPr>
          <p:cNvSpPr/>
          <p:nvPr/>
        </p:nvSpPr>
        <p:spPr>
          <a:xfrm>
            <a:off x="1706880" y="726643"/>
            <a:ext cx="987552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8FA8C0"/>
                </a:solidFill>
                <a:effectLst/>
                <a:uLnTx/>
                <a:uFillTx/>
                <a:latin typeface="Open Sans"/>
                <a:ea typeface="Open Sans"/>
                <a:cs typeface="Open Sans"/>
              </a:rPr>
              <a:t>A spectrum from prescriptive to improvisatory — with intelligence at every point</a:t>
            </a:r>
          </a:p>
        </p:txBody>
      </p:sp>
      <p:sp>
        <p:nvSpPr>
          <p:cNvPr id="5" name="Shape 2">
            <a:extLst>
              <a:ext uri="{FF2B5EF4-FFF2-40B4-BE49-F238E27FC236}">
                <a16:creationId xmlns:a16="http://schemas.microsoft.com/office/drawing/2014/main" id="{F8064F96-0AC5-4DCC-41D1-A1F747C0AA1B}"/>
              </a:ext>
            </a:extLst>
          </p:cNvPr>
          <p:cNvSpPr/>
          <p:nvPr/>
        </p:nvSpPr>
        <p:spPr>
          <a:xfrm>
            <a:off x="492370" y="1795429"/>
            <a:ext cx="11090030" cy="304800"/>
          </a:xfrm>
          <a:prstGeom prst="rect">
            <a:avLst/>
          </a:prstGeom>
          <a:solidFill>
            <a:schemeClr val="accent1">
              <a:lumMod val="75000"/>
            </a:schemeClr>
          </a:solidFill>
          <a:ln w="12700">
            <a:solidFill>
              <a:schemeClr val="tx1">
                <a:lumMod val="75000"/>
                <a:lumOff val="25000"/>
              </a:schemeClr>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71BF00"/>
              </a:solidFill>
              <a:effectLst/>
              <a:uLnTx/>
              <a:uFillTx/>
              <a:latin typeface="Open Sans"/>
              <a:ea typeface="+mn-ea"/>
              <a:cs typeface="+mn-cs"/>
            </a:endParaRPr>
          </a:p>
        </p:txBody>
      </p:sp>
      <p:sp>
        <p:nvSpPr>
          <p:cNvPr id="6" name="Shape 3">
            <a:extLst>
              <a:ext uri="{FF2B5EF4-FFF2-40B4-BE49-F238E27FC236}">
                <a16:creationId xmlns:a16="http://schemas.microsoft.com/office/drawing/2014/main" id="{4D14D515-1984-F046-08AD-C195C4897261}"/>
              </a:ext>
            </a:extLst>
          </p:cNvPr>
          <p:cNvSpPr/>
          <p:nvPr/>
        </p:nvSpPr>
        <p:spPr>
          <a:xfrm>
            <a:off x="6646985" y="1795429"/>
            <a:ext cx="5052645" cy="304800"/>
          </a:xfrm>
          <a:prstGeom prst="rect">
            <a:avLst/>
          </a:prstGeom>
          <a:solidFill>
            <a:schemeClr val="tx1">
              <a:lumMod val="25000"/>
              <a:lumOff val="75000"/>
            </a:schemeClr>
          </a:solidFill>
          <a:ln w="12700">
            <a:solidFill>
              <a:schemeClr val="tx1">
                <a:lumMod val="25000"/>
                <a:lumOff val="75000"/>
              </a:schemeClr>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7" name="Text 4">
            <a:extLst>
              <a:ext uri="{FF2B5EF4-FFF2-40B4-BE49-F238E27FC236}">
                <a16:creationId xmlns:a16="http://schemas.microsoft.com/office/drawing/2014/main" id="{5236FA2D-51FC-C006-4B26-71C4D8083C58}"/>
              </a:ext>
            </a:extLst>
          </p:cNvPr>
          <p:cNvSpPr/>
          <p:nvPr/>
        </p:nvSpPr>
        <p:spPr>
          <a:xfrm>
            <a:off x="609600" y="1417946"/>
            <a:ext cx="365760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0" cap="none" spc="267" normalizeH="0" baseline="0" noProof="0">
                <a:ln>
                  <a:noFill/>
                </a:ln>
                <a:solidFill>
                  <a:srgbClr val="8FA8C0"/>
                </a:solidFill>
                <a:effectLst/>
                <a:uLnTx/>
                <a:uFillTx/>
                <a:latin typeface="Open Sans"/>
                <a:ea typeface="Open Sans"/>
                <a:cs typeface="Open Sans"/>
              </a:rPr>
              <a:t>PRESCRIPTIVE</a:t>
            </a:r>
            <a:endParaRPr kumimoji="0" lang="en-US" sz="1467"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8" name="Text 5">
            <a:extLst>
              <a:ext uri="{FF2B5EF4-FFF2-40B4-BE49-F238E27FC236}">
                <a16:creationId xmlns:a16="http://schemas.microsoft.com/office/drawing/2014/main" id="{2E0602AC-C0A3-BE11-40FB-9CD8A64EBE7B}"/>
              </a:ext>
            </a:extLst>
          </p:cNvPr>
          <p:cNvSpPr/>
          <p:nvPr/>
        </p:nvSpPr>
        <p:spPr>
          <a:xfrm>
            <a:off x="8217408" y="1444347"/>
            <a:ext cx="34137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0" cap="none" spc="267" normalizeH="0" baseline="0" noProof="0">
                <a:ln>
                  <a:noFill/>
                </a:ln>
                <a:solidFill>
                  <a:srgbClr val="8FA8C0"/>
                </a:solidFill>
                <a:effectLst/>
                <a:uLnTx/>
                <a:uFillTx/>
                <a:latin typeface="Open Sans"/>
                <a:ea typeface="Open Sans"/>
                <a:cs typeface="Open Sans"/>
              </a:rPr>
              <a:t>IMPROVISATORY</a:t>
            </a:r>
            <a:endParaRPr kumimoji="0" lang="en-US" sz="1467"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9" name="Shape 6">
            <a:extLst>
              <a:ext uri="{FF2B5EF4-FFF2-40B4-BE49-F238E27FC236}">
                <a16:creationId xmlns:a16="http://schemas.microsoft.com/office/drawing/2014/main" id="{FE49ED84-EFAD-CD38-B9FE-A5845216D348}"/>
              </a:ext>
            </a:extLst>
          </p:cNvPr>
          <p:cNvSpPr/>
          <p:nvPr/>
        </p:nvSpPr>
        <p:spPr>
          <a:xfrm>
            <a:off x="487680" y="2332346"/>
            <a:ext cx="3657600" cy="3657600"/>
          </a:xfrm>
          <a:prstGeom prst="rect">
            <a:avLst/>
          </a:prstGeom>
          <a:solidFill>
            <a:schemeClr val="accent6"/>
          </a:solidFill>
          <a:ln w="12700">
            <a:solidFill>
              <a:schemeClr val="accent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11" name="Text 7">
            <a:extLst>
              <a:ext uri="{FF2B5EF4-FFF2-40B4-BE49-F238E27FC236}">
                <a16:creationId xmlns:a16="http://schemas.microsoft.com/office/drawing/2014/main" id="{4B423743-ED03-0A08-3DD0-B72F9FA26132}"/>
              </a:ext>
            </a:extLst>
          </p:cNvPr>
          <p:cNvSpPr/>
          <p:nvPr/>
        </p:nvSpPr>
        <p:spPr>
          <a:xfrm>
            <a:off x="0" y="3378419"/>
            <a:ext cx="463296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1BF00">
                    <a:lumMod val="40000"/>
                    <a:lumOff val="60000"/>
                  </a:srgbClr>
                </a:solidFill>
                <a:effectLst/>
                <a:uLnTx/>
                <a:uFillTx/>
                <a:latin typeface="Open Sans"/>
                <a:ea typeface="Open Sans"/>
                <a:cs typeface="Open Sans"/>
              </a:rPr>
              <a:t>Opportunity Scan</a:t>
            </a:r>
            <a:endParaRPr kumimoji="0" lang="en-US" sz="2000" b="0" i="0" u="none" strike="noStrike" kern="1200" cap="none" spc="0" normalizeH="0" baseline="0" noProof="0">
              <a:ln>
                <a:noFill/>
              </a:ln>
              <a:solidFill>
                <a:srgbClr val="71BF00">
                  <a:lumMod val="40000"/>
                  <a:lumOff val="60000"/>
                </a:srgbClr>
              </a:solidFill>
              <a:effectLst/>
              <a:uLnTx/>
              <a:uFillTx/>
              <a:latin typeface="Open Sans"/>
              <a:ea typeface="Open Sans"/>
              <a:cs typeface="Open Sans"/>
            </a:endParaRPr>
          </a:p>
        </p:txBody>
      </p:sp>
      <p:sp>
        <p:nvSpPr>
          <p:cNvPr id="12" name="Text 8">
            <a:extLst>
              <a:ext uri="{FF2B5EF4-FFF2-40B4-BE49-F238E27FC236}">
                <a16:creationId xmlns:a16="http://schemas.microsoft.com/office/drawing/2014/main" id="{5CE558FF-E748-BCE1-597E-64E14DD7D615}"/>
              </a:ext>
            </a:extLst>
          </p:cNvPr>
          <p:cNvSpPr/>
          <p:nvPr/>
        </p:nvSpPr>
        <p:spPr>
          <a:xfrm>
            <a:off x="731520" y="4168080"/>
            <a:ext cx="3155998" cy="1645920"/>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5750" marR="0" lvl="0" indent="-285750" algn="l" defTabSz="121917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0" normalizeH="0" baseline="0" noProof="0">
                <a:ln>
                  <a:noFill/>
                </a:ln>
                <a:solidFill>
                  <a:srgbClr val="FFFFFF"/>
                </a:solidFill>
                <a:effectLst/>
                <a:uLnTx/>
                <a:uFillTx/>
                <a:latin typeface="Open Sans"/>
                <a:ea typeface="Open Sans"/>
                <a:cs typeface="Open Sans"/>
              </a:rPr>
              <a:t>Prescriptive battery of analyses</a:t>
            </a:r>
          </a:p>
          <a:p>
            <a:pPr marL="285750" marR="0" lvl="0" indent="-285750" algn="l" defTabSz="121917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0" normalizeH="0" baseline="0" noProof="0">
                <a:ln>
                  <a:noFill/>
                </a:ln>
                <a:solidFill>
                  <a:srgbClr val="FFFFFF"/>
                </a:solidFill>
                <a:effectLst/>
                <a:uLnTx/>
                <a:uFillTx/>
                <a:latin typeface="Open Sans"/>
                <a:ea typeface="Open Sans"/>
                <a:cs typeface="Open Sans"/>
              </a:rPr>
              <a:t>Runs fully unsupervised</a:t>
            </a:r>
          </a:p>
          <a:p>
            <a:pPr marL="285750" marR="0" lvl="0" indent="-285750" algn="l" defTabSz="121917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0" normalizeH="0" baseline="0" noProof="0">
                <a:ln>
                  <a:noFill/>
                </a:ln>
                <a:solidFill>
                  <a:srgbClr val="FFFFFF"/>
                </a:solidFill>
                <a:effectLst/>
                <a:uLnTx/>
                <a:uFillTx/>
                <a:latin typeface="Open Sans"/>
                <a:ea typeface="Open Sans"/>
                <a:cs typeface="Open Sans"/>
              </a:rPr>
              <a:t>Outputs a curated PowerPoint report</a:t>
            </a:r>
          </a:p>
          <a:p>
            <a:pPr marL="285750" marR="0" lvl="0" indent="-285750" algn="l" defTabSz="121917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0" normalizeH="0" baseline="0" noProof="0">
                <a:ln>
                  <a:noFill/>
                </a:ln>
                <a:solidFill>
                  <a:srgbClr val="FFFFFF"/>
                </a:solidFill>
                <a:effectLst/>
                <a:uLnTx/>
                <a:uFillTx/>
                <a:latin typeface="Open Sans"/>
                <a:ea typeface="Open Sans"/>
                <a:cs typeface="Open Sans"/>
              </a:rPr>
              <a:t>Diagnostics can be customer-authored or from Ursa library</a:t>
            </a:r>
          </a:p>
        </p:txBody>
      </p:sp>
      <p:sp>
        <p:nvSpPr>
          <p:cNvPr id="17" name="Shape 6">
            <a:extLst>
              <a:ext uri="{FF2B5EF4-FFF2-40B4-BE49-F238E27FC236}">
                <a16:creationId xmlns:a16="http://schemas.microsoft.com/office/drawing/2014/main" id="{A3804EF3-E905-7563-4943-BF4C07DF504C}"/>
              </a:ext>
            </a:extLst>
          </p:cNvPr>
          <p:cNvSpPr/>
          <p:nvPr/>
        </p:nvSpPr>
        <p:spPr>
          <a:xfrm>
            <a:off x="4297680" y="2332346"/>
            <a:ext cx="3657600" cy="3657600"/>
          </a:xfrm>
          <a:prstGeom prst="rect">
            <a:avLst/>
          </a:prstGeom>
          <a:solidFill>
            <a:schemeClr val="accent6"/>
          </a:solidFill>
          <a:ln w="12700">
            <a:solidFill>
              <a:schemeClr val="accent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19" name="Text 7">
            <a:extLst>
              <a:ext uri="{FF2B5EF4-FFF2-40B4-BE49-F238E27FC236}">
                <a16:creationId xmlns:a16="http://schemas.microsoft.com/office/drawing/2014/main" id="{79516D36-9726-253B-1076-14020FC083AB}"/>
              </a:ext>
            </a:extLst>
          </p:cNvPr>
          <p:cNvSpPr/>
          <p:nvPr/>
        </p:nvSpPr>
        <p:spPr>
          <a:xfrm>
            <a:off x="3782060" y="3386547"/>
            <a:ext cx="463296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1BF00">
                    <a:lumMod val="40000"/>
                    <a:lumOff val="60000"/>
                  </a:srgbClr>
                </a:solidFill>
                <a:effectLst/>
                <a:uLnTx/>
                <a:uFillTx/>
                <a:latin typeface="Open Sans"/>
                <a:ea typeface="Open Sans"/>
                <a:cs typeface="Open Sans"/>
              </a:rPr>
              <a:t>Deeper Analyses</a:t>
            </a:r>
            <a:endParaRPr kumimoji="0" lang="en-US" sz="2000" b="0" i="0" u="none" strike="noStrike" kern="1200" cap="none" spc="0" normalizeH="0" baseline="0" noProof="0">
              <a:ln>
                <a:noFill/>
              </a:ln>
              <a:solidFill>
                <a:srgbClr val="71BF00">
                  <a:lumMod val="40000"/>
                  <a:lumOff val="60000"/>
                </a:srgbClr>
              </a:solidFill>
              <a:effectLst/>
              <a:uLnTx/>
              <a:uFillTx/>
              <a:latin typeface="Open Sans"/>
              <a:ea typeface="Open Sans"/>
              <a:cs typeface="Open Sans"/>
            </a:endParaRPr>
          </a:p>
        </p:txBody>
      </p:sp>
      <p:sp>
        <p:nvSpPr>
          <p:cNvPr id="20" name="Text 8">
            <a:extLst>
              <a:ext uri="{FF2B5EF4-FFF2-40B4-BE49-F238E27FC236}">
                <a16:creationId xmlns:a16="http://schemas.microsoft.com/office/drawing/2014/main" id="{BD3D4062-2917-21A2-86C2-6E3972BF150C}"/>
              </a:ext>
            </a:extLst>
          </p:cNvPr>
          <p:cNvSpPr/>
          <p:nvPr/>
        </p:nvSpPr>
        <p:spPr>
          <a:xfrm>
            <a:off x="4499320" y="4244256"/>
            <a:ext cx="3462831" cy="1635337"/>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5750" marR="0" lvl="0" indent="-285750" algn="l" defTabSz="121917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0" normalizeH="0" baseline="0" noProof="0">
                <a:ln>
                  <a:noFill/>
                </a:ln>
                <a:solidFill>
                  <a:srgbClr val="FFFFFF"/>
                </a:solidFill>
                <a:effectLst/>
                <a:uLnTx/>
                <a:uFillTx/>
                <a:latin typeface="Open Sans"/>
                <a:ea typeface="Open Sans"/>
                <a:cs typeface="Open Sans"/>
              </a:rPr>
              <a:t>Conversational LLM deep-dive into Diagnostic-driven projects</a:t>
            </a:r>
            <a:endParaRPr kumimoji="0" lang="en-US" sz="1200" b="0" i="0" u="none" strike="noStrike" kern="1200" cap="none" spc="0" normalizeH="0" baseline="0" noProof="0">
              <a:ln>
                <a:noFill/>
              </a:ln>
              <a:solidFill>
                <a:srgbClr val="203600"/>
              </a:solidFill>
              <a:effectLst/>
              <a:uLnTx/>
              <a:uFillTx/>
              <a:latin typeface="Open Sans"/>
              <a:ea typeface="Open Sans"/>
              <a:cs typeface="Open Sans"/>
            </a:endParaRPr>
          </a:p>
          <a:p>
            <a:pPr marL="285750" marR="0" lvl="0" indent="-285750" algn="l" defTabSz="121917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0" normalizeH="0" baseline="0" noProof="0">
                <a:ln>
                  <a:noFill/>
                </a:ln>
                <a:solidFill>
                  <a:srgbClr val="FFFFFF"/>
                </a:solidFill>
                <a:effectLst/>
                <a:uLnTx/>
                <a:uFillTx/>
                <a:latin typeface="Open Sans"/>
                <a:ea typeface="Open Sans"/>
                <a:cs typeface="Open Sans"/>
              </a:rPr>
              <a:t>Next-level analyses within existing projects</a:t>
            </a:r>
            <a:endParaRPr kumimoji="0" lang="en-US" sz="1200" b="0" i="0" u="none" strike="noStrike" kern="1200" cap="none" spc="0" normalizeH="0" baseline="0" noProof="0">
              <a:ln>
                <a:noFill/>
              </a:ln>
              <a:solidFill>
                <a:srgbClr val="203600"/>
              </a:solidFill>
              <a:effectLst/>
              <a:uLnTx/>
              <a:uFillTx/>
              <a:latin typeface="Open Sans"/>
              <a:ea typeface="Open Sans"/>
              <a:cs typeface="Open Sans"/>
            </a:endParaRPr>
          </a:p>
          <a:p>
            <a:pPr marL="285750" marR="0" lvl="0" indent="-285750" algn="l" defTabSz="121917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0" normalizeH="0" baseline="0" noProof="0">
                <a:ln>
                  <a:noFill/>
                </a:ln>
                <a:solidFill>
                  <a:srgbClr val="FFFFFF"/>
                </a:solidFill>
                <a:effectLst/>
                <a:uLnTx/>
                <a:uFillTx/>
                <a:latin typeface="Open Sans"/>
                <a:ea typeface="Open Sans"/>
                <a:cs typeface="Open Sans"/>
              </a:rPr>
              <a:t>Uses pre-built prescriptive structure</a:t>
            </a:r>
          </a:p>
          <a:p>
            <a:pPr marL="285750" marR="0" lvl="0" indent="-285750" algn="l" defTabSz="121917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0" normalizeH="0" baseline="0" noProof="0">
                <a:ln>
                  <a:noFill/>
                </a:ln>
                <a:solidFill>
                  <a:srgbClr val="FFFFFF"/>
                </a:solidFill>
                <a:effectLst/>
                <a:uLnTx/>
                <a:uFillTx/>
                <a:latin typeface="Open Sans"/>
                <a:ea typeface="Open Sans"/>
                <a:cs typeface="Open Sans"/>
              </a:rPr>
              <a:t>Allows for improvisation between clinical/business operator and agent</a:t>
            </a:r>
            <a:endParaRPr kumimoji="0" lang="en-US" sz="1200"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21" name="Text 5">
            <a:extLst>
              <a:ext uri="{FF2B5EF4-FFF2-40B4-BE49-F238E27FC236}">
                <a16:creationId xmlns:a16="http://schemas.microsoft.com/office/drawing/2014/main" id="{898D4F4A-23BD-256E-4D50-822FBBA0980A}"/>
              </a:ext>
            </a:extLst>
          </p:cNvPr>
          <p:cNvSpPr/>
          <p:nvPr/>
        </p:nvSpPr>
        <p:spPr>
          <a:xfrm>
            <a:off x="487680" y="3875853"/>
            <a:ext cx="3638093"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a:ln>
                  <a:noFill/>
                </a:ln>
                <a:solidFill>
                  <a:srgbClr val="8FA8C0"/>
                </a:solidFill>
                <a:effectLst/>
                <a:uLnTx/>
                <a:uFillTx/>
                <a:latin typeface="Open Sans"/>
                <a:ea typeface="Open Sans"/>
                <a:cs typeface="Open Sans"/>
              </a:rPr>
              <a:t>Insight-driven alternative to dashboards</a:t>
            </a:r>
            <a:endParaRPr kumimoji="0" lang="en-US" sz="1467"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24" name="TextBox 23">
            <a:extLst>
              <a:ext uri="{FF2B5EF4-FFF2-40B4-BE49-F238E27FC236}">
                <a16:creationId xmlns:a16="http://schemas.microsoft.com/office/drawing/2014/main" id="{250F35E6-424B-B47F-82FF-CFEC4AB87B42}"/>
              </a:ext>
            </a:extLst>
          </p:cNvPr>
          <p:cNvSpPr txBox="1"/>
          <p:nvPr/>
        </p:nvSpPr>
        <p:spPr>
          <a:xfrm>
            <a:off x="2349500" y="6047122"/>
            <a:ext cx="3873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203600"/>
                </a:solidFill>
                <a:effectLst/>
                <a:uLnTx/>
                <a:uFillTx/>
                <a:latin typeface="Open Sans"/>
                <a:ea typeface="Open Sans"/>
                <a:cs typeface="Open Sans"/>
              </a:rPr>
              <a:t>Technical &amp; Non-technical users</a:t>
            </a:r>
            <a:endParaRPr kumimoji="0" lang="en-US" sz="1400" b="0" i="1" u="none" strike="noStrike" kern="1200" cap="none" spc="0" normalizeH="0" baseline="0" noProof="0" dirty="0">
              <a:ln>
                <a:noFill/>
              </a:ln>
              <a:solidFill>
                <a:srgbClr val="203600"/>
              </a:solidFill>
              <a:effectLst/>
              <a:uLnTx/>
              <a:uFillTx/>
              <a:latin typeface="Open Sans"/>
              <a:ea typeface="+mn-ea"/>
              <a:cs typeface="+mn-cs"/>
            </a:endParaRPr>
          </a:p>
        </p:txBody>
      </p:sp>
      <p:sp>
        <p:nvSpPr>
          <p:cNvPr id="25" name="TextBox 24">
            <a:extLst>
              <a:ext uri="{FF2B5EF4-FFF2-40B4-BE49-F238E27FC236}">
                <a16:creationId xmlns:a16="http://schemas.microsoft.com/office/drawing/2014/main" id="{3EA7FA04-A5CC-3C50-3D62-B840A5A1A992}"/>
              </a:ext>
            </a:extLst>
          </p:cNvPr>
          <p:cNvSpPr txBox="1"/>
          <p:nvPr/>
        </p:nvSpPr>
        <p:spPr>
          <a:xfrm>
            <a:off x="8690093" y="6047122"/>
            <a:ext cx="3873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203600"/>
                </a:solidFill>
                <a:effectLst/>
                <a:uLnTx/>
                <a:uFillTx/>
                <a:latin typeface="Open Sans"/>
                <a:ea typeface="Open Sans"/>
                <a:cs typeface="Open Sans"/>
              </a:rPr>
              <a:t>Technical users</a:t>
            </a:r>
          </a:p>
        </p:txBody>
      </p:sp>
      <p:sp>
        <p:nvSpPr>
          <p:cNvPr id="14" name="Shape 9">
            <a:extLst>
              <a:ext uri="{FF2B5EF4-FFF2-40B4-BE49-F238E27FC236}">
                <a16:creationId xmlns:a16="http://schemas.microsoft.com/office/drawing/2014/main" id="{B61C9473-A112-E8A7-20AE-146AF676E188}"/>
              </a:ext>
            </a:extLst>
          </p:cNvPr>
          <p:cNvSpPr/>
          <p:nvPr/>
        </p:nvSpPr>
        <p:spPr>
          <a:xfrm>
            <a:off x="8124749" y="2332346"/>
            <a:ext cx="3579571" cy="3657600"/>
          </a:xfrm>
          <a:prstGeom prst="rect">
            <a:avLst/>
          </a:prstGeom>
          <a:solidFill>
            <a:schemeClr val="accent6"/>
          </a:solidFill>
          <a:ln w="12700">
            <a:solidFill>
              <a:schemeClr val="accent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3600"/>
              </a:solidFill>
              <a:effectLst/>
              <a:uLnTx/>
              <a:uFillTx/>
              <a:latin typeface="Open Sans"/>
              <a:ea typeface="+mn-ea"/>
              <a:cs typeface="+mn-cs"/>
            </a:endParaRPr>
          </a:p>
        </p:txBody>
      </p:sp>
      <p:sp>
        <p:nvSpPr>
          <p:cNvPr id="26" name="Text 10">
            <a:extLst>
              <a:ext uri="{FF2B5EF4-FFF2-40B4-BE49-F238E27FC236}">
                <a16:creationId xmlns:a16="http://schemas.microsoft.com/office/drawing/2014/main" id="{C3AFA91B-E927-B73F-E179-E67F5DF7E640}"/>
              </a:ext>
            </a:extLst>
          </p:cNvPr>
          <p:cNvSpPr/>
          <p:nvPr/>
        </p:nvSpPr>
        <p:spPr>
          <a:xfrm>
            <a:off x="7646823" y="3328254"/>
            <a:ext cx="463296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1BF00">
                    <a:lumMod val="40000"/>
                    <a:lumOff val="60000"/>
                  </a:srgbClr>
                </a:solidFill>
                <a:effectLst/>
                <a:uLnTx/>
                <a:uFillTx/>
                <a:latin typeface="Open Sans"/>
                <a:ea typeface="Open Sans"/>
                <a:cs typeface="Open Sans"/>
              </a:rPr>
              <a:t>Compass Explorer</a:t>
            </a:r>
            <a:endParaRPr kumimoji="0" lang="en-US" sz="2000" b="0" i="0" u="none" strike="noStrike" kern="1200" cap="none" spc="0" normalizeH="0" baseline="0" noProof="0" dirty="0">
              <a:ln>
                <a:noFill/>
              </a:ln>
              <a:solidFill>
                <a:srgbClr val="71BF00">
                  <a:lumMod val="40000"/>
                  <a:lumOff val="60000"/>
                </a:srgbClr>
              </a:solidFill>
              <a:effectLst/>
              <a:uLnTx/>
              <a:uFillTx/>
              <a:latin typeface="Open Sans"/>
              <a:ea typeface="Open Sans"/>
              <a:cs typeface="Open Sans"/>
            </a:endParaRPr>
          </a:p>
        </p:txBody>
      </p:sp>
      <p:sp>
        <p:nvSpPr>
          <p:cNvPr id="28" name="Text 11">
            <a:extLst>
              <a:ext uri="{FF2B5EF4-FFF2-40B4-BE49-F238E27FC236}">
                <a16:creationId xmlns:a16="http://schemas.microsoft.com/office/drawing/2014/main" id="{38DF1844-0D20-F95D-8297-E9C0FB76CB12}"/>
              </a:ext>
            </a:extLst>
          </p:cNvPr>
          <p:cNvSpPr/>
          <p:nvPr/>
        </p:nvSpPr>
        <p:spPr>
          <a:xfrm>
            <a:off x="8356346" y="4368801"/>
            <a:ext cx="3347550" cy="1635337"/>
          </a:xfrm>
          <a:prstGeom prst="rect">
            <a:avLst/>
          </a:prstGeom>
          <a:noFill/>
          <a:ln/>
        </p:spPr>
        <p:txBody>
          <a:bodyPr wrap="square" lIns="91440" tIns="45720" rIns="91440" bIns="4572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5750" marR="0" lvl="0" indent="-285750" algn="l" defTabSz="121917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0" normalizeH="0" baseline="0" noProof="0">
                <a:ln>
                  <a:noFill/>
                </a:ln>
                <a:solidFill>
                  <a:srgbClr val="FFFFFF"/>
                </a:solidFill>
                <a:effectLst/>
                <a:uLnTx/>
                <a:uFillTx/>
                <a:latin typeface="Open Sans"/>
                <a:ea typeface="Open Sans"/>
                <a:cs typeface="Open Sans"/>
              </a:rPr>
              <a:t>Conversational, freeform exploration</a:t>
            </a:r>
          </a:p>
          <a:p>
            <a:pPr marL="285750" marR="0" lvl="0" indent="-285750" algn="l" defTabSz="121917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0" normalizeH="0" baseline="0" noProof="0">
                <a:ln>
                  <a:noFill/>
                </a:ln>
                <a:solidFill>
                  <a:srgbClr val="FFFFFF"/>
                </a:solidFill>
                <a:effectLst/>
                <a:uLnTx/>
                <a:uFillTx/>
                <a:latin typeface="Open Sans"/>
                <a:ea typeface="Open Sans"/>
                <a:cs typeface="Open Sans"/>
              </a:rPr>
              <a:t>Productized agent with specialized expertise and deep VBC domain knowledge </a:t>
            </a:r>
          </a:p>
          <a:p>
            <a:pPr marL="285750" marR="0" lvl="0" indent="-285750" algn="l" defTabSz="1219170" rtl="0" eaLnBrk="1" fontAlgn="auto" latinLnBrk="0" hangingPunct="1">
              <a:lnSpc>
                <a:spcPct val="100000"/>
              </a:lnSpc>
              <a:spcBef>
                <a:spcPts val="0"/>
              </a:spcBef>
              <a:spcAft>
                <a:spcPts val="600"/>
              </a:spcAft>
              <a:buClrTx/>
              <a:buSzTx/>
              <a:buFont typeface="Arial"/>
              <a:buChar char="•"/>
              <a:tabLst/>
              <a:defRPr/>
            </a:pPr>
            <a:r>
              <a:rPr kumimoji="0" lang="en-US" sz="1200" b="0" i="0" u="none" strike="noStrike" kern="1200" cap="none" spc="0" normalizeH="0" baseline="0" noProof="0">
                <a:ln>
                  <a:noFill/>
                </a:ln>
                <a:solidFill>
                  <a:srgbClr val="FFFFFF"/>
                </a:solidFill>
                <a:effectLst/>
                <a:uLnTx/>
                <a:uFillTx/>
                <a:latin typeface="Open Sans"/>
                <a:ea typeface="Open Sans"/>
                <a:cs typeface="Open Sans"/>
              </a:rPr>
              <a:t>Augmented compared to generic tools/LLMs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50" b="0" i="0" u="none" strike="noStrike" kern="1200" cap="none" spc="0" normalizeH="0" baseline="0" noProof="0">
              <a:ln>
                <a:noFill/>
              </a:ln>
              <a:solidFill>
                <a:srgbClr val="FFFFFF"/>
              </a:solidFill>
              <a:effectLst/>
              <a:uLnTx/>
              <a:uFillTx/>
              <a:latin typeface="Open Sans"/>
              <a:ea typeface="Open Sans"/>
              <a:cs typeface="Open Sans"/>
            </a:endParaRPr>
          </a:p>
        </p:txBody>
      </p:sp>
      <p:sp>
        <p:nvSpPr>
          <p:cNvPr id="30" name="Text 5">
            <a:extLst>
              <a:ext uri="{FF2B5EF4-FFF2-40B4-BE49-F238E27FC236}">
                <a16:creationId xmlns:a16="http://schemas.microsoft.com/office/drawing/2014/main" id="{7B3BF4A3-18EE-2C7A-E7FB-D6A987B142A9}"/>
              </a:ext>
            </a:extLst>
          </p:cNvPr>
          <p:cNvSpPr/>
          <p:nvPr/>
        </p:nvSpPr>
        <p:spPr>
          <a:xfrm>
            <a:off x="8137483" y="3877625"/>
            <a:ext cx="3638093"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a:ln>
                  <a:noFill/>
                </a:ln>
                <a:solidFill>
                  <a:srgbClr val="8FA8C0"/>
                </a:solidFill>
                <a:effectLst/>
                <a:uLnTx/>
                <a:uFillTx/>
                <a:latin typeface="Open Sans"/>
                <a:ea typeface="Open Sans"/>
                <a:cs typeface="Open Sans"/>
              </a:rPr>
              <a:t>Improved version of AI-augmentation </a:t>
            </a:r>
            <a:endParaRPr kumimoji="0" lang="en-US" sz="1467" b="0" i="0" u="none" strike="noStrike" kern="1200" cap="none" spc="0" normalizeH="0" baseline="0" noProof="0">
              <a:ln>
                <a:noFill/>
              </a:ln>
              <a:solidFill>
                <a:srgbClr val="203600"/>
              </a:solidFill>
              <a:effectLst/>
              <a:uLnTx/>
              <a:uFillTx/>
              <a:latin typeface="Open Sans"/>
              <a:ea typeface="Open Sans"/>
              <a:cs typeface="Open Sans"/>
            </a:endParaRPr>
          </a:p>
        </p:txBody>
      </p:sp>
      <p:sp>
        <p:nvSpPr>
          <p:cNvPr id="13" name="Text 5">
            <a:extLst>
              <a:ext uri="{FF2B5EF4-FFF2-40B4-BE49-F238E27FC236}">
                <a16:creationId xmlns:a16="http://schemas.microsoft.com/office/drawing/2014/main" id="{582907F5-F43A-58F1-06F9-9335D8C83B3A}"/>
              </a:ext>
            </a:extLst>
          </p:cNvPr>
          <p:cNvSpPr/>
          <p:nvPr/>
        </p:nvSpPr>
        <p:spPr>
          <a:xfrm>
            <a:off x="4310542" y="3879597"/>
            <a:ext cx="3638093"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50" b="0" i="1" u="none" strike="noStrike" kern="1200" cap="none" spc="0" normalizeH="0" baseline="0" noProof="0">
                <a:ln>
                  <a:noFill/>
                </a:ln>
                <a:solidFill>
                  <a:srgbClr val="8FA8C0"/>
                </a:solidFill>
                <a:effectLst/>
                <a:uLnTx/>
                <a:uFillTx/>
                <a:latin typeface="Open Sans"/>
                <a:ea typeface="Open Sans"/>
                <a:cs typeface="Open Sans"/>
              </a:rPr>
              <a:t>Investigations and refinement </a:t>
            </a:r>
            <a:endParaRPr kumimoji="0" lang="en-US" sz="2400" b="0" i="0" u="none" strike="noStrike" kern="1200" cap="none" spc="0" normalizeH="0" baseline="0" noProof="0">
              <a:ln>
                <a:noFill/>
              </a:ln>
              <a:solidFill>
                <a:srgbClr val="203600"/>
              </a:solidFill>
              <a:effectLst/>
              <a:uLnTx/>
              <a:uFillTx/>
              <a:latin typeface="Open Sans"/>
              <a:ea typeface="Open Sans"/>
              <a:cs typeface="Open Sans"/>
            </a:endParaRPr>
          </a:p>
        </p:txBody>
      </p:sp>
      <p:pic>
        <p:nvPicPr>
          <p:cNvPr id="15" name="Graphic 14" descr="Compass with solid fill">
            <a:extLst>
              <a:ext uri="{FF2B5EF4-FFF2-40B4-BE49-F238E27FC236}">
                <a16:creationId xmlns:a16="http://schemas.microsoft.com/office/drawing/2014/main" id="{AB97216F-4036-8AEC-6AEE-D7D6160682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4717" y="146050"/>
            <a:ext cx="1157816" cy="1157816"/>
          </a:xfrm>
          <a:prstGeom prst="rect">
            <a:avLst/>
          </a:prstGeom>
        </p:spPr>
      </p:pic>
      <p:pic>
        <p:nvPicPr>
          <p:cNvPr id="22" name="Graphic 21" descr="Checklist with solid fill">
            <a:extLst>
              <a:ext uri="{FF2B5EF4-FFF2-40B4-BE49-F238E27FC236}">
                <a16:creationId xmlns:a16="http://schemas.microsoft.com/office/drawing/2014/main" id="{CE5C4CE7-C7B3-5931-EC60-E40B30911A6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49967" y="2466119"/>
            <a:ext cx="914400" cy="914400"/>
          </a:xfrm>
          <a:prstGeom prst="rect">
            <a:avLst/>
          </a:prstGeom>
        </p:spPr>
      </p:pic>
      <p:pic>
        <p:nvPicPr>
          <p:cNvPr id="23" name="Graphic 22" descr="Magnifying glass with solid fill">
            <a:extLst>
              <a:ext uri="{FF2B5EF4-FFF2-40B4-BE49-F238E27FC236}">
                <a16:creationId xmlns:a16="http://schemas.microsoft.com/office/drawing/2014/main" id="{A0FF014A-ABCE-647B-77C2-170805E8039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38800" y="2476703"/>
            <a:ext cx="914400" cy="914400"/>
          </a:xfrm>
          <a:prstGeom prst="rect">
            <a:avLst/>
          </a:prstGeom>
        </p:spPr>
      </p:pic>
      <p:pic>
        <p:nvPicPr>
          <p:cNvPr id="27" name="Graphic 26" descr="Chat outline">
            <a:extLst>
              <a:ext uri="{FF2B5EF4-FFF2-40B4-BE49-F238E27FC236}">
                <a16:creationId xmlns:a16="http://schemas.microsoft.com/office/drawing/2014/main" id="{714B32BF-7D0F-491A-8D40-0D705216D90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226551" y="2296786"/>
            <a:ext cx="1369483" cy="1274233"/>
          </a:xfrm>
          <a:prstGeom prst="rect">
            <a:avLst/>
          </a:prstGeom>
        </p:spPr>
      </p:pic>
      <p:sp>
        <p:nvSpPr>
          <p:cNvPr id="10" name="Footer Placeholder 4">
            <a:extLst>
              <a:ext uri="{FF2B5EF4-FFF2-40B4-BE49-F238E27FC236}">
                <a16:creationId xmlns:a16="http://schemas.microsoft.com/office/drawing/2014/main" id="{91BE826A-BD1E-388D-3DA2-5FEF3847B4C5}"/>
              </a:ext>
            </a:extLst>
          </p:cNvPr>
          <p:cNvSpPr txBox="1">
            <a:spLocks/>
          </p:cNvSpPr>
          <p:nvPr/>
        </p:nvSpPr>
        <p:spPr>
          <a:xfrm>
            <a:off x="8361150" y="6448192"/>
            <a:ext cx="2958599"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03600"/>
                </a:solidFill>
                <a:effectLst/>
                <a:uLnTx/>
                <a:uFillTx/>
                <a:latin typeface="Open Sans"/>
                <a:ea typeface="+mn-ea"/>
                <a:cs typeface="+mn-cs"/>
              </a:rPr>
              <a:t>©2026 by Ursa Health LLC. All rights reserved.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03600"/>
                </a:solidFill>
                <a:effectLst/>
                <a:uLnTx/>
                <a:uFillTx/>
                <a:latin typeface="Open Sans"/>
                <a:ea typeface="+mn-ea"/>
                <a:cs typeface="+mn-cs"/>
              </a:rPr>
              <a:t>Confidential and not for distribution.</a:t>
            </a:r>
          </a:p>
        </p:txBody>
      </p:sp>
      <p:sp>
        <p:nvSpPr>
          <p:cNvPr id="2" name="Slide Number Placeholder 6">
            <a:extLst>
              <a:ext uri="{FF2B5EF4-FFF2-40B4-BE49-F238E27FC236}">
                <a16:creationId xmlns:a16="http://schemas.microsoft.com/office/drawing/2014/main" id="{86D91613-86F3-427D-0A25-CE94AB005BFB}"/>
              </a:ext>
            </a:extLst>
          </p:cNvPr>
          <p:cNvSpPr txBox="1">
            <a:spLocks/>
          </p:cNvSpPr>
          <p:nvPr/>
        </p:nvSpPr>
        <p:spPr>
          <a:xfrm>
            <a:off x="11579521" y="6385562"/>
            <a:ext cx="31004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z="700">
                <a:solidFill>
                  <a:schemeClr val="bg1"/>
                </a:solidFill>
                <a:effectLst>
                  <a:outerShdw blurRad="50800" dist="38100" dir="2700000" algn="tl" rotWithShape="0">
                    <a:schemeClr val="bg1">
                      <a:alpha val="43000"/>
                    </a:schemeClr>
                  </a:outerShdw>
                </a:effectLst>
              </a:rPr>
              <a:pPr/>
              <a:t>22</a:t>
            </a:fld>
            <a:endParaRPr lang="en-US" sz="700" dirty="0">
              <a:solidFill>
                <a:schemeClr val="bg1"/>
              </a:solidFill>
              <a:effectLst>
                <a:outerShdw blurRad="50800" dist="38100" dir="2700000" algn="tl" rotWithShape="0">
                  <a:schemeClr val="bg1">
                    <a:alpha val="43000"/>
                  </a:schemeClr>
                </a:outerShdw>
              </a:effectLst>
            </a:endParaRPr>
          </a:p>
        </p:txBody>
      </p:sp>
    </p:spTree>
    <p:extLst>
      <p:ext uri="{BB962C8B-B14F-4D97-AF65-F5344CB8AC3E}">
        <p14:creationId xmlns:p14="http://schemas.microsoft.com/office/powerpoint/2010/main" val="1746500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6A40F-9A33-4C31-B7CC-07053CE07FF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995943E-F3FD-6840-14C4-0C6DB57E2A9D}"/>
              </a:ext>
            </a:extLst>
          </p:cNvPr>
          <p:cNvSpPr/>
          <p:nvPr/>
        </p:nvSpPr>
        <p:spPr>
          <a:xfrm>
            <a:off x="1529684" y="1575306"/>
            <a:ext cx="9918597" cy="1436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Object 13" hidden="1">
            <a:extLst>
              <a:ext uri="{FF2B5EF4-FFF2-40B4-BE49-F238E27FC236}">
                <a16:creationId xmlns:a16="http://schemas.microsoft.com/office/drawing/2014/main" id="{D03DC223-4C96-614A-E7DB-CCCFBDC02822}"/>
              </a:ext>
            </a:extLst>
          </p:cNvPr>
          <p:cNvGraphicFramePr>
            <a:graphicFrameLocks/>
          </p:cNvGraphicFramePr>
          <p:nvPr>
            <p:custDataLst>
              <p:tags r:id="rId1"/>
            </p:custDataLst>
          </p:nvPr>
        </p:nvGraphicFramePr>
        <p:xfrm>
          <a:off x="1525589"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4" name="Object 13" hidden="1">
                        <a:extLst>
                          <a:ext uri="{FF2B5EF4-FFF2-40B4-BE49-F238E27FC236}">
                            <a16:creationId xmlns:a16="http://schemas.microsoft.com/office/drawing/2014/main" id="{D03DC223-4C96-614A-E7DB-CCCFBDC02822}"/>
                          </a:ext>
                        </a:extLst>
                      </p:cNvPr>
                      <p:cNvPicPr/>
                      <p:nvPr/>
                    </p:nvPicPr>
                    <p:blipFill>
                      <a:blip r:embed="rId5"/>
                      <a:stretch>
                        <a:fillRect/>
                      </a:stretch>
                    </p:blipFill>
                    <p:spPr>
                      <a:xfrm>
                        <a:off x="1525589" y="1588"/>
                        <a:ext cx="1227"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A12C55A0-EC55-D62B-3E96-B588838B4E62}"/>
              </a:ext>
            </a:extLst>
          </p:cNvPr>
          <p:cNvSpPr/>
          <p:nvPr/>
        </p:nvSpPr>
        <p:spPr>
          <a:xfrm>
            <a:off x="1529691" y="3138123"/>
            <a:ext cx="9918597" cy="2810003"/>
          </a:xfrm>
          <a:prstGeom prst="rect">
            <a:avLst/>
          </a:prstGeom>
          <a:solidFill>
            <a:schemeClr val="accent1">
              <a:lumMod val="50000"/>
            </a:schemeClr>
          </a:solidFill>
          <a:ln w="12700" cap="flat" cmpd="sng" algn="ctr">
            <a:noFill/>
            <a:prstDash val="solid"/>
            <a:miter lim="800000"/>
          </a:ln>
          <a:effectLst/>
        </p:spPr>
        <p:txBody>
          <a:bodyPr wrap="square" rtlCol="0" anchor="ctr"/>
          <a:lstStyle/>
          <a:p>
            <a:pPr algn="ctr">
              <a:defRPr/>
            </a:pPr>
            <a:r>
              <a:rPr lang="en-US" sz="2000" b="1" kern="0" dirty="0">
                <a:solidFill>
                  <a:schemeClr val="bg1"/>
                </a:solidFill>
              </a:rPr>
              <a:t>Ursa Core Data Model</a:t>
            </a:r>
          </a:p>
          <a:p>
            <a:pPr algn="ctr">
              <a:defRPr/>
            </a:pPr>
            <a:endParaRPr lang="en-US" sz="2000" b="1" kern="0" dirty="0">
              <a:solidFill>
                <a:schemeClr val="bg1"/>
              </a:solidFill>
            </a:endParaRPr>
          </a:p>
          <a:p>
            <a:pPr algn="ctr">
              <a:defRPr/>
            </a:pPr>
            <a:endParaRPr lang="en-US" sz="1600" dirty="0">
              <a:solidFill>
                <a:schemeClr val="bg1"/>
              </a:solidFill>
            </a:endParaRPr>
          </a:p>
          <a:p>
            <a:pPr marL="285750" indent="-285750" algn="ctr">
              <a:buFont typeface="Arial" panose="020B0604020202020204" pitchFamily="34" charset="0"/>
              <a:buChar char="•"/>
              <a:defRPr/>
            </a:pPr>
            <a:endParaRPr lang="en-US" sz="1400" dirty="0">
              <a:solidFill>
                <a:schemeClr val="bg1"/>
              </a:solidFill>
            </a:endParaRPr>
          </a:p>
          <a:p>
            <a:pPr marL="285750" indent="-285750" algn="ctr">
              <a:buFont typeface="Arial" panose="020B0604020202020204" pitchFamily="34" charset="0"/>
              <a:buChar char="•"/>
              <a:defRPr/>
            </a:pPr>
            <a:endParaRPr lang="en-US" sz="1200" dirty="0">
              <a:solidFill>
                <a:schemeClr val="bg1"/>
              </a:solidFill>
            </a:endParaRPr>
          </a:p>
          <a:p>
            <a:pPr algn="ctr">
              <a:defRPr/>
            </a:pPr>
            <a:endParaRPr lang="en-US" sz="1200" dirty="0">
              <a:solidFill>
                <a:schemeClr val="bg1"/>
              </a:solidFill>
            </a:endParaRPr>
          </a:p>
          <a:p>
            <a:pPr algn="ctr">
              <a:defRPr/>
            </a:pPr>
            <a:endParaRPr lang="en-US" sz="1200" dirty="0">
              <a:solidFill>
                <a:schemeClr val="bg1"/>
              </a:solidFill>
            </a:endParaRPr>
          </a:p>
          <a:p>
            <a:pPr marL="285750" indent="-285750" algn="ctr">
              <a:buFont typeface="Arial" panose="020B0604020202020204" pitchFamily="34" charset="0"/>
              <a:buChar char="•"/>
              <a:defRPr/>
            </a:pPr>
            <a:endParaRPr lang="en-US" sz="1200" dirty="0">
              <a:solidFill>
                <a:schemeClr val="bg1"/>
              </a:solidFill>
            </a:endParaRPr>
          </a:p>
          <a:p>
            <a:pPr marL="285750" indent="-285750" algn="ctr">
              <a:buFont typeface="Arial" panose="020B0604020202020204" pitchFamily="34" charset="0"/>
              <a:buChar char="•"/>
              <a:defRPr/>
            </a:pPr>
            <a:endParaRPr lang="en-US" sz="1200" dirty="0">
              <a:solidFill>
                <a:schemeClr val="bg1"/>
              </a:solidFill>
            </a:endParaRPr>
          </a:p>
          <a:p>
            <a:pPr marL="285750" indent="-285750" algn="ctr">
              <a:buFont typeface="Arial" panose="020B0604020202020204" pitchFamily="34" charset="0"/>
              <a:buChar char="•"/>
              <a:defRPr/>
            </a:pPr>
            <a:endParaRPr lang="en-US" sz="1200" dirty="0">
              <a:solidFill>
                <a:schemeClr val="bg1"/>
              </a:solidFill>
            </a:endParaRPr>
          </a:p>
          <a:p>
            <a:pPr algn="ctr">
              <a:defRPr/>
            </a:pPr>
            <a:endParaRPr lang="en-US" sz="1200" dirty="0">
              <a:solidFill>
                <a:schemeClr val="bg1"/>
              </a:solidFill>
            </a:endParaRPr>
          </a:p>
        </p:txBody>
      </p:sp>
      <p:sp>
        <p:nvSpPr>
          <p:cNvPr id="27" name="TextBox 26">
            <a:extLst>
              <a:ext uri="{FF2B5EF4-FFF2-40B4-BE49-F238E27FC236}">
                <a16:creationId xmlns:a16="http://schemas.microsoft.com/office/drawing/2014/main" id="{9829376D-0C12-3390-C352-F6B237FC9578}"/>
              </a:ext>
            </a:extLst>
          </p:cNvPr>
          <p:cNvSpPr txBox="1"/>
          <p:nvPr/>
        </p:nvSpPr>
        <p:spPr>
          <a:xfrm>
            <a:off x="3941044" y="1754576"/>
            <a:ext cx="5068145" cy="400110"/>
          </a:xfrm>
          <a:prstGeom prst="rect">
            <a:avLst/>
          </a:prstGeom>
          <a:noFill/>
        </p:spPr>
        <p:txBody>
          <a:bodyPr wrap="square" rtlCol="0">
            <a:spAutoFit/>
          </a:bodyPr>
          <a:lstStyle/>
          <a:p>
            <a:pPr algn="ctr" defTabSz="457200"/>
            <a:r>
              <a:rPr lang="en-US" sz="2000" b="1" dirty="0">
                <a:solidFill>
                  <a:schemeClr val="bg1"/>
                </a:solidFill>
              </a:rPr>
              <a:t>Ursa Compass Opportunity Scan</a:t>
            </a:r>
          </a:p>
        </p:txBody>
      </p:sp>
      <p:sp>
        <p:nvSpPr>
          <p:cNvPr id="37" name="Rectangle 36">
            <a:extLst>
              <a:ext uri="{FF2B5EF4-FFF2-40B4-BE49-F238E27FC236}">
                <a16:creationId xmlns:a16="http://schemas.microsoft.com/office/drawing/2014/main" id="{88446E00-99E1-BBF3-AF68-EF8F1E3B5CAC}"/>
              </a:ext>
            </a:extLst>
          </p:cNvPr>
          <p:cNvSpPr/>
          <p:nvPr/>
        </p:nvSpPr>
        <p:spPr>
          <a:xfrm>
            <a:off x="1767426" y="2396966"/>
            <a:ext cx="1145535" cy="496764"/>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End of Life</a:t>
            </a:r>
          </a:p>
        </p:txBody>
      </p:sp>
      <p:sp>
        <p:nvSpPr>
          <p:cNvPr id="2" name="Rectangle 1">
            <a:extLst>
              <a:ext uri="{FF2B5EF4-FFF2-40B4-BE49-F238E27FC236}">
                <a16:creationId xmlns:a16="http://schemas.microsoft.com/office/drawing/2014/main" id="{065D3E41-F539-D8A2-F262-0D50CD232205}"/>
              </a:ext>
            </a:extLst>
          </p:cNvPr>
          <p:cNvSpPr/>
          <p:nvPr/>
        </p:nvSpPr>
        <p:spPr>
          <a:xfrm>
            <a:off x="5329583" y="2394652"/>
            <a:ext cx="1145535" cy="496764"/>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Pharmacy</a:t>
            </a:r>
          </a:p>
        </p:txBody>
      </p:sp>
      <p:sp>
        <p:nvSpPr>
          <p:cNvPr id="3" name="Rectangle 2">
            <a:extLst>
              <a:ext uri="{FF2B5EF4-FFF2-40B4-BE49-F238E27FC236}">
                <a16:creationId xmlns:a16="http://schemas.microsoft.com/office/drawing/2014/main" id="{FB38A437-B1CF-AF09-F471-D08DEDE2AA00}"/>
              </a:ext>
            </a:extLst>
          </p:cNvPr>
          <p:cNvSpPr/>
          <p:nvPr/>
        </p:nvSpPr>
        <p:spPr>
          <a:xfrm>
            <a:off x="4138751" y="2392096"/>
            <a:ext cx="1145535" cy="496764"/>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Patient-PCP Engagement</a:t>
            </a:r>
          </a:p>
        </p:txBody>
      </p:sp>
      <p:sp>
        <p:nvSpPr>
          <p:cNvPr id="4" name="Rectangle 3">
            <a:extLst>
              <a:ext uri="{FF2B5EF4-FFF2-40B4-BE49-F238E27FC236}">
                <a16:creationId xmlns:a16="http://schemas.microsoft.com/office/drawing/2014/main" id="{50322747-464E-56BD-B119-332F4FE2CBE6}"/>
              </a:ext>
            </a:extLst>
          </p:cNvPr>
          <p:cNvSpPr/>
          <p:nvPr/>
        </p:nvSpPr>
        <p:spPr>
          <a:xfrm>
            <a:off x="2954600" y="2393724"/>
            <a:ext cx="1145535" cy="496764"/>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Fraud, Waste, &amp; Abuse</a:t>
            </a:r>
          </a:p>
        </p:txBody>
      </p:sp>
      <p:sp>
        <p:nvSpPr>
          <p:cNvPr id="5" name="Rectangle 4">
            <a:extLst>
              <a:ext uri="{FF2B5EF4-FFF2-40B4-BE49-F238E27FC236}">
                <a16:creationId xmlns:a16="http://schemas.microsoft.com/office/drawing/2014/main" id="{61ADEE7C-77EA-E534-10F8-05A8005CD2C5}"/>
              </a:ext>
            </a:extLst>
          </p:cNvPr>
          <p:cNvSpPr/>
          <p:nvPr/>
        </p:nvSpPr>
        <p:spPr>
          <a:xfrm>
            <a:off x="6526822" y="2392096"/>
            <a:ext cx="1145535" cy="496764"/>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Post Acute</a:t>
            </a:r>
          </a:p>
        </p:txBody>
      </p:sp>
      <p:sp>
        <p:nvSpPr>
          <p:cNvPr id="6" name="Rectangle 5">
            <a:extLst>
              <a:ext uri="{FF2B5EF4-FFF2-40B4-BE49-F238E27FC236}">
                <a16:creationId xmlns:a16="http://schemas.microsoft.com/office/drawing/2014/main" id="{AC2D2A98-B3BF-9016-07BA-3BEB95E7AF0E}"/>
              </a:ext>
            </a:extLst>
          </p:cNvPr>
          <p:cNvSpPr/>
          <p:nvPr/>
        </p:nvSpPr>
        <p:spPr>
          <a:xfrm>
            <a:off x="7713050" y="2398920"/>
            <a:ext cx="1145535" cy="496764"/>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Preventable Hospital Utilization</a:t>
            </a:r>
          </a:p>
        </p:txBody>
      </p:sp>
      <p:sp>
        <p:nvSpPr>
          <p:cNvPr id="7" name="Rectangle 6">
            <a:extLst>
              <a:ext uri="{FF2B5EF4-FFF2-40B4-BE49-F238E27FC236}">
                <a16:creationId xmlns:a16="http://schemas.microsoft.com/office/drawing/2014/main" id="{A3E18C4D-9A01-7A09-D99B-16EB278A58D7}"/>
              </a:ext>
            </a:extLst>
          </p:cNvPr>
          <p:cNvSpPr/>
          <p:nvPr/>
        </p:nvSpPr>
        <p:spPr>
          <a:xfrm>
            <a:off x="8899656" y="2398920"/>
            <a:ext cx="1145535" cy="496764"/>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Surgical Procedures</a:t>
            </a:r>
          </a:p>
        </p:txBody>
      </p:sp>
      <p:sp>
        <p:nvSpPr>
          <p:cNvPr id="9" name="Rectangle 8">
            <a:extLst>
              <a:ext uri="{FF2B5EF4-FFF2-40B4-BE49-F238E27FC236}">
                <a16:creationId xmlns:a16="http://schemas.microsoft.com/office/drawing/2014/main" id="{FBC96FC8-C8EE-1301-FA26-69588A0C642C}"/>
              </a:ext>
            </a:extLst>
          </p:cNvPr>
          <p:cNvSpPr/>
          <p:nvPr/>
        </p:nvSpPr>
        <p:spPr>
          <a:xfrm>
            <a:off x="10085764" y="2398920"/>
            <a:ext cx="1145535" cy="496764"/>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TOC &amp; Readmissions</a:t>
            </a:r>
          </a:p>
        </p:txBody>
      </p:sp>
      <p:sp>
        <p:nvSpPr>
          <p:cNvPr id="10" name="Footer Placeholder 4">
            <a:extLst>
              <a:ext uri="{FF2B5EF4-FFF2-40B4-BE49-F238E27FC236}">
                <a16:creationId xmlns:a16="http://schemas.microsoft.com/office/drawing/2014/main" id="{CD6A6394-A11B-4940-3B52-05253D5CBB91}"/>
              </a:ext>
            </a:extLst>
          </p:cNvPr>
          <p:cNvSpPr txBox="1">
            <a:spLocks/>
          </p:cNvSpPr>
          <p:nvPr/>
        </p:nvSpPr>
        <p:spPr>
          <a:xfrm>
            <a:off x="8361150" y="6448192"/>
            <a:ext cx="2958599"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03600"/>
                </a:solidFill>
                <a:effectLst/>
                <a:uLnTx/>
                <a:uFillTx/>
                <a:latin typeface="Open Sans"/>
                <a:ea typeface="+mn-ea"/>
                <a:cs typeface="+mn-cs"/>
              </a:rPr>
              <a:t>©2026 by Ursa Health LLC. All rights reserved.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03600"/>
                </a:solidFill>
                <a:effectLst/>
                <a:uLnTx/>
                <a:uFillTx/>
                <a:latin typeface="Open Sans"/>
                <a:ea typeface="+mn-ea"/>
                <a:cs typeface="+mn-cs"/>
              </a:rPr>
              <a:t>Confidential and not for distribution.</a:t>
            </a:r>
          </a:p>
        </p:txBody>
      </p:sp>
      <p:pic>
        <p:nvPicPr>
          <p:cNvPr id="12" name="Graphic 11" descr="Database with solid fill">
            <a:extLst>
              <a:ext uri="{FF2B5EF4-FFF2-40B4-BE49-F238E27FC236}">
                <a16:creationId xmlns:a16="http://schemas.microsoft.com/office/drawing/2014/main" id="{28B60D7F-1D30-B05F-0CB6-FB277F5DDCC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962293" y="4595279"/>
            <a:ext cx="1053377" cy="1053377"/>
          </a:xfrm>
          <a:prstGeom prst="rect">
            <a:avLst/>
          </a:prstGeom>
        </p:spPr>
      </p:pic>
      <p:sp>
        <p:nvSpPr>
          <p:cNvPr id="13" name="Left Brace 12">
            <a:extLst>
              <a:ext uri="{FF2B5EF4-FFF2-40B4-BE49-F238E27FC236}">
                <a16:creationId xmlns:a16="http://schemas.microsoft.com/office/drawing/2014/main" id="{0F0ED1E2-95CD-5D22-8563-A8D322DCD63F}"/>
              </a:ext>
            </a:extLst>
          </p:cNvPr>
          <p:cNvSpPr/>
          <p:nvPr/>
        </p:nvSpPr>
        <p:spPr>
          <a:xfrm>
            <a:off x="1190853" y="2419261"/>
            <a:ext cx="164019" cy="559076"/>
          </a:xfrm>
          <a:prstGeom prst="leftBrace">
            <a:avLst/>
          </a:prstGeom>
          <a:ln w="28575"/>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08677EB3-D318-2A6D-CCD8-945CF9797059}"/>
              </a:ext>
            </a:extLst>
          </p:cNvPr>
          <p:cNvSpPr txBox="1"/>
          <p:nvPr/>
        </p:nvSpPr>
        <p:spPr>
          <a:xfrm>
            <a:off x="45721" y="2544697"/>
            <a:ext cx="1117130" cy="338554"/>
          </a:xfrm>
          <a:prstGeom prst="rect">
            <a:avLst/>
          </a:prstGeom>
          <a:noFill/>
        </p:spPr>
        <p:txBody>
          <a:bodyPr wrap="square" rtlCol="0">
            <a:spAutoFit/>
          </a:bodyPr>
          <a:lstStyle/>
          <a:p>
            <a:r>
              <a:rPr lang="en-US" sz="1600" b="1" dirty="0"/>
              <a:t>Domains</a:t>
            </a:r>
          </a:p>
        </p:txBody>
      </p:sp>
      <p:sp>
        <p:nvSpPr>
          <p:cNvPr id="18" name="TextBox 17">
            <a:extLst>
              <a:ext uri="{FF2B5EF4-FFF2-40B4-BE49-F238E27FC236}">
                <a16:creationId xmlns:a16="http://schemas.microsoft.com/office/drawing/2014/main" id="{C5FE8B63-16DC-726C-6547-6B4E5A9215B7}"/>
              </a:ext>
            </a:extLst>
          </p:cNvPr>
          <p:cNvSpPr txBox="1"/>
          <p:nvPr/>
        </p:nvSpPr>
        <p:spPr>
          <a:xfrm>
            <a:off x="1877783" y="3979037"/>
            <a:ext cx="2833735" cy="523220"/>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solidFill>
                  <a:schemeClr val="bg1"/>
                </a:solidFill>
              </a:rPr>
              <a:t>Rich, transparent documentation</a:t>
            </a:r>
          </a:p>
        </p:txBody>
      </p:sp>
      <p:sp>
        <p:nvSpPr>
          <p:cNvPr id="19" name="TextBox 18">
            <a:extLst>
              <a:ext uri="{FF2B5EF4-FFF2-40B4-BE49-F238E27FC236}">
                <a16:creationId xmlns:a16="http://schemas.microsoft.com/office/drawing/2014/main" id="{7E6F6542-37A2-BBE3-07E2-ADB193771BFE}"/>
              </a:ext>
            </a:extLst>
          </p:cNvPr>
          <p:cNvSpPr txBox="1"/>
          <p:nvPr/>
        </p:nvSpPr>
        <p:spPr>
          <a:xfrm>
            <a:off x="5058250" y="3991358"/>
            <a:ext cx="2833735" cy="523220"/>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solidFill>
                  <a:schemeClr val="bg1"/>
                </a:solidFill>
              </a:rPr>
              <a:t>Comprehensive groupers, objects, and benchmarks</a:t>
            </a:r>
          </a:p>
        </p:txBody>
      </p:sp>
      <p:sp>
        <p:nvSpPr>
          <p:cNvPr id="20" name="TextBox 19">
            <a:extLst>
              <a:ext uri="{FF2B5EF4-FFF2-40B4-BE49-F238E27FC236}">
                <a16:creationId xmlns:a16="http://schemas.microsoft.com/office/drawing/2014/main" id="{F8CD8CC1-691B-DD16-0951-4167384E2D7D}"/>
              </a:ext>
            </a:extLst>
          </p:cNvPr>
          <p:cNvSpPr txBox="1"/>
          <p:nvPr/>
        </p:nvSpPr>
        <p:spPr>
          <a:xfrm>
            <a:off x="8668896" y="3979037"/>
            <a:ext cx="2928593" cy="738664"/>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solidFill>
                  <a:schemeClr val="bg1"/>
                </a:solidFill>
              </a:rPr>
              <a:t>Customized to client concepts, structures, definitions, </a:t>
            </a:r>
            <a:r>
              <a:rPr lang="en-US" sz="1400" dirty="0" err="1">
                <a:solidFill>
                  <a:schemeClr val="bg1"/>
                </a:solidFill>
              </a:rPr>
              <a:t>etc</a:t>
            </a:r>
            <a:endParaRPr lang="en-US" sz="1400" dirty="0">
              <a:solidFill>
                <a:schemeClr val="bg1"/>
              </a:solidFill>
            </a:endParaRPr>
          </a:p>
        </p:txBody>
      </p:sp>
      <p:cxnSp>
        <p:nvCxnSpPr>
          <p:cNvPr id="17" name="Straight Arrow Connector 16">
            <a:extLst>
              <a:ext uri="{FF2B5EF4-FFF2-40B4-BE49-F238E27FC236}">
                <a16:creationId xmlns:a16="http://schemas.microsoft.com/office/drawing/2014/main" id="{05638FBF-2F08-A4A4-60FA-355C195A682B}"/>
              </a:ext>
            </a:extLst>
          </p:cNvPr>
          <p:cNvCxnSpPr>
            <a:cxnSpLocks/>
          </p:cNvCxnSpPr>
          <p:nvPr/>
        </p:nvCxnSpPr>
        <p:spPr>
          <a:xfrm flipV="1">
            <a:off x="11778558" y="1656793"/>
            <a:ext cx="0" cy="4218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 1">
            <a:extLst>
              <a:ext uri="{FF2B5EF4-FFF2-40B4-BE49-F238E27FC236}">
                <a16:creationId xmlns:a16="http://schemas.microsoft.com/office/drawing/2014/main" id="{F50EEA2E-7B2F-77A1-8B3D-72B955F59EA6}"/>
              </a:ext>
            </a:extLst>
          </p:cNvPr>
          <p:cNvSpPr/>
          <p:nvPr/>
        </p:nvSpPr>
        <p:spPr>
          <a:xfrm>
            <a:off x="475893" y="252918"/>
            <a:ext cx="10972800" cy="777240"/>
          </a:xfrm>
          <a:prstGeom prst="rect">
            <a:avLst/>
          </a:prstGeom>
          <a:noFill/>
          <a:ln/>
        </p:spPr>
        <p:txBody>
          <a:bodyPr wrap="square" rtlCol="0" anchor="ctr"/>
          <a:lstStyle/>
          <a:p>
            <a:pPr marR="0" lvl="0" indent="0" defTabSz="457200" fontAlgn="auto">
              <a:spcBef>
                <a:spcPct val="0"/>
              </a:spcBef>
              <a:spcAft>
                <a:spcPts val="0"/>
              </a:spcAft>
              <a:buClrTx/>
              <a:buSzTx/>
              <a:tabLst/>
              <a:defRPr/>
            </a:pPr>
            <a:r>
              <a:rPr lang="en-US" sz="3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Compass is layered on top of the Ursa Core Data Model</a:t>
            </a:r>
          </a:p>
        </p:txBody>
      </p:sp>
      <p:sp>
        <p:nvSpPr>
          <p:cNvPr id="25" name="Slide Number Placeholder 6">
            <a:extLst>
              <a:ext uri="{FF2B5EF4-FFF2-40B4-BE49-F238E27FC236}">
                <a16:creationId xmlns:a16="http://schemas.microsoft.com/office/drawing/2014/main" id="{2A588EF5-FA1A-0C28-41E7-515C3BE7FDEA}"/>
              </a:ext>
            </a:extLst>
          </p:cNvPr>
          <p:cNvSpPr txBox="1">
            <a:spLocks/>
          </p:cNvSpPr>
          <p:nvPr/>
        </p:nvSpPr>
        <p:spPr>
          <a:xfrm>
            <a:off x="11579521" y="6385562"/>
            <a:ext cx="31004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z="700">
                <a:solidFill>
                  <a:schemeClr val="bg1"/>
                </a:solidFill>
                <a:effectLst>
                  <a:outerShdw blurRad="50800" dist="38100" dir="2700000" algn="tl" rotWithShape="0">
                    <a:schemeClr val="bg1">
                      <a:alpha val="43000"/>
                    </a:schemeClr>
                  </a:outerShdw>
                </a:effectLst>
              </a:rPr>
              <a:pPr/>
              <a:t>23</a:t>
            </a:fld>
            <a:endParaRPr lang="en-US" sz="700" dirty="0">
              <a:solidFill>
                <a:schemeClr val="bg1"/>
              </a:solidFill>
              <a:effectLst>
                <a:outerShdw blurRad="50800" dist="38100" dir="2700000" algn="tl" rotWithShape="0">
                  <a:schemeClr val="bg1">
                    <a:alpha val="43000"/>
                  </a:schemeClr>
                </a:outerShdw>
              </a:effectLst>
            </a:endParaRPr>
          </a:p>
        </p:txBody>
      </p:sp>
    </p:spTree>
    <p:extLst>
      <p:ext uri="{BB962C8B-B14F-4D97-AF65-F5344CB8AC3E}">
        <p14:creationId xmlns:p14="http://schemas.microsoft.com/office/powerpoint/2010/main" val="1173153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47732-A343-F997-0963-5E643CA3E09A}"/>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050262B0-CD1D-BDC4-1498-9BB301B7BDBB}"/>
              </a:ext>
            </a:extLst>
          </p:cNvPr>
          <p:cNvSpPr/>
          <p:nvPr/>
        </p:nvSpPr>
        <p:spPr>
          <a:xfrm>
            <a:off x="573024" y="196100"/>
            <a:ext cx="10972800" cy="731520"/>
          </a:xfrm>
          <a:prstGeom prst="rect">
            <a:avLst/>
          </a:prstGeom>
          <a:noFill/>
          <a:ln/>
        </p:spPr>
        <p:txBody>
          <a:bodyPr wrap="square" rtlCol="0" anchor="ctr"/>
          <a:lstStyle/>
          <a:p>
            <a:pPr defTabSz="1219170"/>
            <a:r>
              <a:rPr lang="en-US" sz="2800" b="1" dirty="0">
                <a:solidFill>
                  <a:srgbClr val="0D1B3E"/>
                </a:solidFill>
                <a:latin typeface="Univia Pro Light" panose="00000400000000000000" pitchFamily="50" charset="0"/>
                <a:ea typeface="Georgia" pitchFamily="34" charset="-122"/>
                <a:cs typeface="Georgia" pitchFamily="34" charset="-120"/>
              </a:rPr>
              <a:t>When evaluating any AI analytics tool, ask these questions</a:t>
            </a:r>
            <a:endParaRPr lang="en-US" sz="2800" dirty="0">
              <a:solidFill>
                <a:prstClr val="black"/>
              </a:solidFill>
              <a:latin typeface="Univia Pro Light" panose="00000400000000000000" pitchFamily="50" charset="0"/>
            </a:endParaRPr>
          </a:p>
        </p:txBody>
      </p:sp>
      <p:sp>
        <p:nvSpPr>
          <p:cNvPr id="4" name="Text 2">
            <a:extLst>
              <a:ext uri="{FF2B5EF4-FFF2-40B4-BE49-F238E27FC236}">
                <a16:creationId xmlns:a16="http://schemas.microsoft.com/office/drawing/2014/main" id="{EC096B25-30EF-3537-EF47-8D27791DAA10}"/>
              </a:ext>
            </a:extLst>
          </p:cNvPr>
          <p:cNvSpPr/>
          <p:nvPr/>
        </p:nvSpPr>
        <p:spPr>
          <a:xfrm>
            <a:off x="573024" y="1260600"/>
            <a:ext cx="10972800" cy="365760"/>
          </a:xfrm>
          <a:prstGeom prst="rect">
            <a:avLst/>
          </a:prstGeom>
          <a:noFill/>
          <a:ln/>
        </p:spPr>
        <p:txBody>
          <a:bodyPr wrap="square" rtlCol="0" anchor="ctr"/>
          <a:lstStyle/>
          <a:p>
            <a:pPr defTabSz="1219170"/>
            <a:r>
              <a:rPr lang="en-US" sz="1467" i="1" dirty="0">
                <a:solidFill>
                  <a:srgbClr val="64748B"/>
                </a:solidFill>
                <a:latin typeface="Open Sans" panose="020B0606030504020204" pitchFamily="34" charset="0"/>
                <a:ea typeface="Open Sans" panose="020B0606030504020204" pitchFamily="34" charset="0"/>
                <a:cs typeface="Open Sans" panose="020B0606030504020204" pitchFamily="34" charset="0"/>
              </a:rPr>
              <a:t>These apply whether you're assessing a vendor, evaluating a build-your-own approach, or auditing your current stack.</a:t>
            </a:r>
            <a:endParaRPr lang="en-US" sz="1467"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Shape 3">
            <a:extLst>
              <a:ext uri="{FF2B5EF4-FFF2-40B4-BE49-F238E27FC236}">
                <a16:creationId xmlns:a16="http://schemas.microsoft.com/office/drawing/2014/main" id="{C491EB35-307E-044F-B701-0AF97CC50E45}"/>
              </a:ext>
            </a:extLst>
          </p:cNvPr>
          <p:cNvSpPr/>
          <p:nvPr/>
        </p:nvSpPr>
        <p:spPr>
          <a:xfrm>
            <a:off x="507999" y="1724639"/>
            <a:ext cx="5486400" cy="1979920"/>
          </a:xfrm>
          <a:prstGeom prst="rect">
            <a:avLst/>
          </a:prstGeom>
          <a:solidFill>
            <a:srgbClr val="FFFFFF"/>
          </a:solidFill>
          <a:ln w="12700">
            <a:solidFill>
              <a:srgbClr val="E2EBF0"/>
            </a:solidFill>
            <a:prstDash val="solid"/>
          </a:ln>
          <a:effectLst>
            <a:outerShdw blurRad="127000" dist="38100" dir="8100000" algn="bl" rotWithShape="0">
              <a:srgbClr val="000000">
                <a:alpha val="9000"/>
              </a:srgbClr>
            </a:outerShdw>
          </a:effectLst>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Shape 4">
            <a:extLst>
              <a:ext uri="{FF2B5EF4-FFF2-40B4-BE49-F238E27FC236}">
                <a16:creationId xmlns:a16="http://schemas.microsoft.com/office/drawing/2014/main" id="{B46F2020-A9A9-9489-0AB1-A12231598BCE}"/>
              </a:ext>
            </a:extLst>
          </p:cNvPr>
          <p:cNvSpPr/>
          <p:nvPr/>
        </p:nvSpPr>
        <p:spPr>
          <a:xfrm>
            <a:off x="507999" y="1724639"/>
            <a:ext cx="5486400" cy="365760"/>
          </a:xfrm>
          <a:prstGeom prst="rect">
            <a:avLst/>
          </a:prstGeom>
          <a:solidFill>
            <a:srgbClr val="92D050"/>
          </a:solidFill>
          <a:ln/>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 5">
            <a:extLst>
              <a:ext uri="{FF2B5EF4-FFF2-40B4-BE49-F238E27FC236}">
                <a16:creationId xmlns:a16="http://schemas.microsoft.com/office/drawing/2014/main" id="{B9593DEF-D794-BC45-8D1F-C9BE120DB4FB}"/>
              </a:ext>
            </a:extLst>
          </p:cNvPr>
          <p:cNvSpPr/>
          <p:nvPr/>
        </p:nvSpPr>
        <p:spPr>
          <a:xfrm>
            <a:off x="654303" y="1724639"/>
            <a:ext cx="5303520" cy="365760"/>
          </a:xfrm>
          <a:prstGeom prst="rect">
            <a:avLst/>
          </a:prstGeom>
          <a:noFill/>
          <a:ln/>
        </p:spPr>
        <p:txBody>
          <a:bodyPr wrap="square" lIns="0" tIns="0" rIns="0" bIns="0" rtlCol="0" anchor="ctr"/>
          <a:lstStyle/>
          <a:p>
            <a:pPr defTabSz="1219170"/>
            <a:r>
              <a:rPr lang="en-US" sz="1600" b="1" kern="0" spc="133" dirty="0">
                <a:solidFill>
                  <a:srgbClr val="FFFFFF"/>
                </a:solidFill>
                <a:latin typeface="Open Sans" panose="020B0606030504020204" pitchFamily="34" charset="0"/>
                <a:ea typeface="Open Sans" panose="020B0606030504020204" pitchFamily="34" charset="0"/>
                <a:cs typeface="Open Sans" panose="020B0606030504020204" pitchFamily="34" charset="0"/>
              </a:rPr>
              <a:t>DATA FOUNDATION</a:t>
            </a:r>
            <a:endPar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Shape 6">
            <a:extLst>
              <a:ext uri="{FF2B5EF4-FFF2-40B4-BE49-F238E27FC236}">
                <a16:creationId xmlns:a16="http://schemas.microsoft.com/office/drawing/2014/main" id="{C87CE45D-2854-35D1-BC94-FD2C0A84E7BE}"/>
              </a:ext>
            </a:extLst>
          </p:cNvPr>
          <p:cNvSpPr/>
          <p:nvPr/>
        </p:nvSpPr>
        <p:spPr>
          <a:xfrm>
            <a:off x="678687" y="2384696"/>
            <a:ext cx="134112" cy="134112"/>
          </a:xfrm>
          <a:prstGeom prst="ellipse">
            <a:avLst/>
          </a:prstGeom>
          <a:solidFill>
            <a:srgbClr val="71BF00"/>
          </a:solidFill>
          <a:ln/>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 7">
            <a:extLst>
              <a:ext uri="{FF2B5EF4-FFF2-40B4-BE49-F238E27FC236}">
                <a16:creationId xmlns:a16="http://schemas.microsoft.com/office/drawing/2014/main" id="{8B8ECACF-A388-458A-AD14-07C7E97B66F9}"/>
              </a:ext>
            </a:extLst>
          </p:cNvPr>
          <p:cNvSpPr/>
          <p:nvPr/>
        </p:nvSpPr>
        <p:spPr>
          <a:xfrm>
            <a:off x="819315" y="2897627"/>
            <a:ext cx="4998720" cy="365760"/>
          </a:xfrm>
          <a:prstGeom prst="rect">
            <a:avLst/>
          </a:prstGeom>
          <a:noFill/>
          <a:ln/>
        </p:spPr>
        <p:txBody>
          <a:bodyPr wrap="square" lIns="91440" tIns="45720" rIns="91440" bIns="45720" rtlCol="0" anchor="ctr"/>
          <a:lstStyle/>
          <a:p>
            <a:pPr defTabSz="1219170"/>
            <a:r>
              <a:rPr lang="en-US" sz="1600" dirty="0">
                <a:latin typeface="Open Sans"/>
                <a:ea typeface="Open Sans"/>
                <a:cs typeface="Open Sans"/>
              </a:rPr>
              <a:t>Is the data model human-built?</a:t>
            </a:r>
          </a:p>
        </p:txBody>
      </p:sp>
      <p:sp>
        <p:nvSpPr>
          <p:cNvPr id="11" name="Shape 9">
            <a:extLst>
              <a:ext uri="{FF2B5EF4-FFF2-40B4-BE49-F238E27FC236}">
                <a16:creationId xmlns:a16="http://schemas.microsoft.com/office/drawing/2014/main" id="{834FD290-4579-12EE-75D0-56B53D65BD3B}"/>
              </a:ext>
            </a:extLst>
          </p:cNvPr>
          <p:cNvSpPr/>
          <p:nvPr/>
        </p:nvSpPr>
        <p:spPr>
          <a:xfrm>
            <a:off x="678687" y="3010101"/>
            <a:ext cx="134112" cy="134112"/>
          </a:xfrm>
          <a:prstGeom prst="ellipse">
            <a:avLst/>
          </a:prstGeom>
          <a:solidFill>
            <a:srgbClr val="71BF00"/>
          </a:solidFill>
          <a:ln/>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10">
            <a:extLst>
              <a:ext uri="{FF2B5EF4-FFF2-40B4-BE49-F238E27FC236}">
                <a16:creationId xmlns:a16="http://schemas.microsoft.com/office/drawing/2014/main" id="{77E28CAF-031E-D62E-D6A0-D3FBF60E73FE}"/>
              </a:ext>
            </a:extLst>
          </p:cNvPr>
          <p:cNvSpPr/>
          <p:nvPr/>
        </p:nvSpPr>
        <p:spPr>
          <a:xfrm>
            <a:off x="806177" y="2267864"/>
            <a:ext cx="4998720" cy="365760"/>
          </a:xfrm>
          <a:prstGeom prst="rect">
            <a:avLst/>
          </a:prstGeom>
          <a:noFill/>
          <a:ln/>
        </p:spPr>
        <p:txBody>
          <a:bodyPr wrap="square" lIns="91440" tIns="45720" rIns="91440" bIns="45720" rtlCol="0" anchor="ctr"/>
          <a:lstStyle/>
          <a:p>
            <a:pPr defTabSz="1219170"/>
            <a:r>
              <a:rPr lang="en-US" sz="1600" dirty="0">
                <a:latin typeface="Open Sans"/>
                <a:ea typeface="Open Sans"/>
                <a:cs typeface="Open Sans"/>
              </a:rPr>
              <a:t>Is the data model comprehensive and validated?</a:t>
            </a:r>
          </a:p>
        </p:txBody>
      </p:sp>
      <p:sp>
        <p:nvSpPr>
          <p:cNvPr id="14" name="Shape 12">
            <a:extLst>
              <a:ext uri="{FF2B5EF4-FFF2-40B4-BE49-F238E27FC236}">
                <a16:creationId xmlns:a16="http://schemas.microsoft.com/office/drawing/2014/main" id="{9DA3306C-71FF-5C2C-70EB-7DB3361A2503}"/>
              </a:ext>
            </a:extLst>
          </p:cNvPr>
          <p:cNvSpPr/>
          <p:nvPr/>
        </p:nvSpPr>
        <p:spPr>
          <a:xfrm>
            <a:off x="507999" y="4037800"/>
            <a:ext cx="5486400" cy="1979920"/>
          </a:xfrm>
          <a:prstGeom prst="rect">
            <a:avLst/>
          </a:prstGeom>
          <a:solidFill>
            <a:srgbClr val="FFFFFF"/>
          </a:solidFill>
          <a:ln w="12700">
            <a:solidFill>
              <a:srgbClr val="E2EBF0"/>
            </a:solidFill>
            <a:prstDash val="solid"/>
          </a:ln>
          <a:effectLst>
            <a:outerShdw blurRad="127000" dist="38100" dir="8100000" algn="bl" rotWithShape="0">
              <a:srgbClr val="000000">
                <a:alpha val="9000"/>
              </a:srgbClr>
            </a:outerShdw>
          </a:effectLst>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Shape 13">
            <a:extLst>
              <a:ext uri="{FF2B5EF4-FFF2-40B4-BE49-F238E27FC236}">
                <a16:creationId xmlns:a16="http://schemas.microsoft.com/office/drawing/2014/main" id="{2966C0E6-270F-52D9-1AAC-59EA13413C53}"/>
              </a:ext>
            </a:extLst>
          </p:cNvPr>
          <p:cNvSpPr/>
          <p:nvPr/>
        </p:nvSpPr>
        <p:spPr>
          <a:xfrm>
            <a:off x="507999" y="4037800"/>
            <a:ext cx="5486400" cy="365760"/>
          </a:xfrm>
          <a:prstGeom prst="rect">
            <a:avLst/>
          </a:prstGeom>
          <a:solidFill>
            <a:srgbClr val="5A8B25"/>
          </a:solidFill>
          <a:ln/>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14">
            <a:extLst>
              <a:ext uri="{FF2B5EF4-FFF2-40B4-BE49-F238E27FC236}">
                <a16:creationId xmlns:a16="http://schemas.microsoft.com/office/drawing/2014/main" id="{2E4D89AA-44F8-A13C-5B66-D73C271B393A}"/>
              </a:ext>
            </a:extLst>
          </p:cNvPr>
          <p:cNvSpPr/>
          <p:nvPr/>
        </p:nvSpPr>
        <p:spPr>
          <a:xfrm>
            <a:off x="654303" y="4037800"/>
            <a:ext cx="5303520" cy="365760"/>
          </a:xfrm>
          <a:prstGeom prst="rect">
            <a:avLst/>
          </a:prstGeom>
          <a:noFill/>
          <a:ln/>
        </p:spPr>
        <p:txBody>
          <a:bodyPr wrap="square" lIns="0" tIns="0" rIns="0" bIns="0" rtlCol="0" anchor="ctr"/>
          <a:lstStyle/>
          <a:p>
            <a:pPr defTabSz="1219170"/>
            <a:r>
              <a:rPr lang="en-US" sz="1600" b="1" kern="0" spc="133" dirty="0">
                <a:solidFill>
                  <a:srgbClr val="FFFFFF"/>
                </a:solidFill>
                <a:latin typeface="Open Sans" panose="020B0606030504020204" pitchFamily="34" charset="0"/>
                <a:ea typeface="Open Sans" panose="020B0606030504020204" pitchFamily="34" charset="0"/>
                <a:cs typeface="Open Sans" panose="020B0606030504020204" pitchFamily="34" charset="0"/>
              </a:rPr>
              <a:t>PROMPT &amp; LOGIC DESIGN</a:t>
            </a:r>
            <a:endPar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Shape 15">
            <a:extLst>
              <a:ext uri="{FF2B5EF4-FFF2-40B4-BE49-F238E27FC236}">
                <a16:creationId xmlns:a16="http://schemas.microsoft.com/office/drawing/2014/main" id="{6362A405-5C18-0D65-0F98-834430CD0C20}"/>
              </a:ext>
            </a:extLst>
          </p:cNvPr>
          <p:cNvSpPr/>
          <p:nvPr/>
        </p:nvSpPr>
        <p:spPr>
          <a:xfrm>
            <a:off x="678687" y="4717564"/>
            <a:ext cx="134112" cy="134112"/>
          </a:xfrm>
          <a:prstGeom prst="ellipse">
            <a:avLst/>
          </a:prstGeom>
          <a:solidFill>
            <a:srgbClr val="5A8B25"/>
          </a:solidFill>
          <a:ln/>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16">
            <a:extLst>
              <a:ext uri="{FF2B5EF4-FFF2-40B4-BE49-F238E27FC236}">
                <a16:creationId xmlns:a16="http://schemas.microsoft.com/office/drawing/2014/main" id="{F9942631-433A-08E5-F24B-9AF32E225BF0}"/>
              </a:ext>
            </a:extLst>
          </p:cNvPr>
          <p:cNvSpPr/>
          <p:nvPr/>
        </p:nvSpPr>
        <p:spPr>
          <a:xfrm>
            <a:off x="898143" y="4589773"/>
            <a:ext cx="4998720" cy="365760"/>
          </a:xfrm>
          <a:prstGeom prst="rect">
            <a:avLst/>
          </a:prstGeom>
          <a:noFill/>
          <a:ln/>
        </p:spPr>
        <p:txBody>
          <a:bodyPr wrap="square" rtlCol="0" anchor="ctr"/>
          <a:lstStyle/>
          <a:p>
            <a:pPr defTabSz="1219170"/>
            <a:r>
              <a:rPr lang="en-US" sz="1600" dirty="0">
                <a:latin typeface="Open Sans" panose="020B0606030504020204" pitchFamily="34" charset="0"/>
                <a:ea typeface="Open Sans" panose="020B0606030504020204" pitchFamily="34" charset="0"/>
                <a:cs typeface="Open Sans" panose="020B0606030504020204" pitchFamily="34" charset="0"/>
              </a:rPr>
              <a:t>Are the prompts visible and auditable?</a:t>
            </a:r>
          </a:p>
        </p:txBody>
      </p:sp>
      <p:sp>
        <p:nvSpPr>
          <p:cNvPr id="20" name="Shape 18">
            <a:extLst>
              <a:ext uri="{FF2B5EF4-FFF2-40B4-BE49-F238E27FC236}">
                <a16:creationId xmlns:a16="http://schemas.microsoft.com/office/drawing/2014/main" id="{06E93F59-4E71-A1B1-C3D4-FA0E1FB81A84}"/>
              </a:ext>
            </a:extLst>
          </p:cNvPr>
          <p:cNvSpPr/>
          <p:nvPr/>
        </p:nvSpPr>
        <p:spPr>
          <a:xfrm>
            <a:off x="678687" y="5323262"/>
            <a:ext cx="134112" cy="134112"/>
          </a:xfrm>
          <a:prstGeom prst="ellipse">
            <a:avLst/>
          </a:prstGeom>
          <a:solidFill>
            <a:srgbClr val="5A8B25"/>
          </a:solidFill>
          <a:ln/>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 19">
            <a:extLst>
              <a:ext uri="{FF2B5EF4-FFF2-40B4-BE49-F238E27FC236}">
                <a16:creationId xmlns:a16="http://schemas.microsoft.com/office/drawing/2014/main" id="{BDB9DBE8-1F9B-4F7B-ABDB-C0ED6EC81FE4}"/>
              </a:ext>
            </a:extLst>
          </p:cNvPr>
          <p:cNvSpPr/>
          <p:nvPr/>
        </p:nvSpPr>
        <p:spPr>
          <a:xfrm>
            <a:off x="898143" y="5302346"/>
            <a:ext cx="4998720" cy="365760"/>
          </a:xfrm>
          <a:prstGeom prst="rect">
            <a:avLst/>
          </a:prstGeom>
          <a:noFill/>
          <a:ln/>
        </p:spPr>
        <p:txBody>
          <a:bodyPr wrap="square" rtlCol="0" anchor="ctr"/>
          <a:lstStyle/>
          <a:p>
            <a:pPr defTabSz="1219170"/>
            <a:r>
              <a:rPr lang="en-US" sz="1600" dirty="0">
                <a:latin typeface="Open Sans" panose="020B0606030504020204" pitchFamily="34" charset="0"/>
                <a:ea typeface="Open Sans" panose="020B0606030504020204" pitchFamily="34" charset="0"/>
                <a:cs typeface="Open Sans" panose="020B0606030504020204" pitchFamily="34" charset="0"/>
              </a:rPr>
              <a:t>Is there domain expertise encoded in the prompts?</a:t>
            </a:r>
          </a:p>
        </p:txBody>
      </p:sp>
      <p:sp>
        <p:nvSpPr>
          <p:cNvPr id="23" name="Shape 21">
            <a:extLst>
              <a:ext uri="{FF2B5EF4-FFF2-40B4-BE49-F238E27FC236}">
                <a16:creationId xmlns:a16="http://schemas.microsoft.com/office/drawing/2014/main" id="{637E6636-8652-AED6-D3B8-DEBF64E897BF}"/>
              </a:ext>
            </a:extLst>
          </p:cNvPr>
          <p:cNvSpPr/>
          <p:nvPr/>
        </p:nvSpPr>
        <p:spPr>
          <a:xfrm>
            <a:off x="6238239" y="1724639"/>
            <a:ext cx="5486400" cy="1979920"/>
          </a:xfrm>
          <a:prstGeom prst="rect">
            <a:avLst/>
          </a:prstGeom>
          <a:solidFill>
            <a:srgbClr val="FFFFFF"/>
          </a:solidFill>
          <a:ln w="12700">
            <a:solidFill>
              <a:srgbClr val="E2EBF0"/>
            </a:solidFill>
            <a:prstDash val="solid"/>
          </a:ln>
          <a:effectLst>
            <a:outerShdw blurRad="127000" dist="38100" dir="8100000" algn="bl" rotWithShape="0">
              <a:srgbClr val="000000">
                <a:alpha val="9000"/>
              </a:srgbClr>
            </a:outerShdw>
          </a:effectLst>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Shape 22">
            <a:extLst>
              <a:ext uri="{FF2B5EF4-FFF2-40B4-BE49-F238E27FC236}">
                <a16:creationId xmlns:a16="http://schemas.microsoft.com/office/drawing/2014/main" id="{68CC9C49-020F-33A0-36A7-C3249064FF3F}"/>
              </a:ext>
            </a:extLst>
          </p:cNvPr>
          <p:cNvSpPr/>
          <p:nvPr/>
        </p:nvSpPr>
        <p:spPr>
          <a:xfrm>
            <a:off x="6238239" y="1724639"/>
            <a:ext cx="5486400" cy="365760"/>
          </a:xfrm>
          <a:prstGeom prst="rect">
            <a:avLst/>
          </a:prstGeom>
          <a:solidFill>
            <a:srgbClr val="70AC2E"/>
          </a:solidFill>
          <a:ln/>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 23">
            <a:extLst>
              <a:ext uri="{FF2B5EF4-FFF2-40B4-BE49-F238E27FC236}">
                <a16:creationId xmlns:a16="http://schemas.microsoft.com/office/drawing/2014/main" id="{3E182B7A-D3A7-FD59-303D-9D16115CEFD2}"/>
              </a:ext>
            </a:extLst>
          </p:cNvPr>
          <p:cNvSpPr/>
          <p:nvPr/>
        </p:nvSpPr>
        <p:spPr>
          <a:xfrm>
            <a:off x="6384543" y="1724639"/>
            <a:ext cx="5303520" cy="365760"/>
          </a:xfrm>
          <a:prstGeom prst="rect">
            <a:avLst/>
          </a:prstGeom>
          <a:noFill/>
          <a:ln/>
        </p:spPr>
        <p:txBody>
          <a:bodyPr wrap="square" lIns="0" tIns="0" rIns="0" bIns="0" rtlCol="0" anchor="ctr"/>
          <a:lstStyle/>
          <a:p>
            <a:pPr defTabSz="1219170"/>
            <a:r>
              <a:rPr lang="en-US" sz="1600" b="1" kern="0" spc="133" dirty="0">
                <a:solidFill>
                  <a:srgbClr val="FFFFFF"/>
                </a:solidFill>
                <a:latin typeface="Open Sans" panose="020B0606030504020204" pitchFamily="34" charset="0"/>
                <a:ea typeface="Open Sans" panose="020B0606030504020204" pitchFamily="34" charset="0"/>
                <a:cs typeface="Open Sans" panose="020B0606030504020204" pitchFamily="34" charset="0"/>
              </a:rPr>
              <a:t>RESULT INTEGRITY</a:t>
            </a:r>
            <a:endPar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Shape 24">
            <a:extLst>
              <a:ext uri="{FF2B5EF4-FFF2-40B4-BE49-F238E27FC236}">
                <a16:creationId xmlns:a16="http://schemas.microsoft.com/office/drawing/2014/main" id="{C854C9D6-ED07-7FFF-100F-6BE76E3C131F}"/>
              </a:ext>
            </a:extLst>
          </p:cNvPr>
          <p:cNvSpPr/>
          <p:nvPr/>
        </p:nvSpPr>
        <p:spPr>
          <a:xfrm>
            <a:off x="6376082" y="2345282"/>
            <a:ext cx="134112" cy="134112"/>
          </a:xfrm>
          <a:prstGeom prst="ellipse">
            <a:avLst/>
          </a:prstGeom>
          <a:solidFill>
            <a:srgbClr val="70AC2E"/>
          </a:solidFill>
          <a:ln/>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25">
            <a:extLst>
              <a:ext uri="{FF2B5EF4-FFF2-40B4-BE49-F238E27FC236}">
                <a16:creationId xmlns:a16="http://schemas.microsoft.com/office/drawing/2014/main" id="{D001A1D7-F04C-BC7C-B019-1F092A4BFD95}"/>
              </a:ext>
            </a:extLst>
          </p:cNvPr>
          <p:cNvSpPr/>
          <p:nvPr/>
        </p:nvSpPr>
        <p:spPr>
          <a:xfrm>
            <a:off x="6595538" y="2324366"/>
            <a:ext cx="4998720" cy="365760"/>
          </a:xfrm>
          <a:prstGeom prst="rect">
            <a:avLst/>
          </a:prstGeom>
          <a:noFill/>
          <a:ln/>
        </p:spPr>
        <p:txBody>
          <a:bodyPr wrap="square" rtlCol="0" anchor="ctr"/>
          <a:lstStyle/>
          <a:p>
            <a:pPr defTabSz="1219170"/>
            <a:r>
              <a:rPr lang="en-US" sz="1600" dirty="0">
                <a:latin typeface="Open Sans" panose="020B0606030504020204" pitchFamily="34" charset="0"/>
                <a:ea typeface="Open Sans" panose="020B0606030504020204" pitchFamily="34" charset="0"/>
                <a:cs typeface="Open Sans" panose="020B0606030504020204" pitchFamily="34" charset="0"/>
              </a:rPr>
              <a:t>Is the SQL (or logic) that produced the result preserved?</a:t>
            </a:r>
          </a:p>
        </p:txBody>
      </p:sp>
      <p:sp>
        <p:nvSpPr>
          <p:cNvPr id="29" name="Shape 27">
            <a:extLst>
              <a:ext uri="{FF2B5EF4-FFF2-40B4-BE49-F238E27FC236}">
                <a16:creationId xmlns:a16="http://schemas.microsoft.com/office/drawing/2014/main" id="{D3517705-0318-1797-B90B-B51E90A8D5E5}"/>
              </a:ext>
            </a:extLst>
          </p:cNvPr>
          <p:cNvSpPr/>
          <p:nvPr/>
        </p:nvSpPr>
        <p:spPr>
          <a:xfrm>
            <a:off x="6408927" y="3010101"/>
            <a:ext cx="134112" cy="134112"/>
          </a:xfrm>
          <a:prstGeom prst="ellipse">
            <a:avLst/>
          </a:prstGeom>
          <a:solidFill>
            <a:srgbClr val="70AC2E"/>
          </a:solidFill>
          <a:ln/>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 28">
            <a:extLst>
              <a:ext uri="{FF2B5EF4-FFF2-40B4-BE49-F238E27FC236}">
                <a16:creationId xmlns:a16="http://schemas.microsoft.com/office/drawing/2014/main" id="{3F8721F3-36B8-595A-052A-FF42D8560FE7}"/>
              </a:ext>
            </a:extLst>
          </p:cNvPr>
          <p:cNvSpPr/>
          <p:nvPr/>
        </p:nvSpPr>
        <p:spPr>
          <a:xfrm>
            <a:off x="6628383" y="2989185"/>
            <a:ext cx="4998720" cy="365760"/>
          </a:xfrm>
          <a:prstGeom prst="rect">
            <a:avLst/>
          </a:prstGeom>
          <a:noFill/>
          <a:ln/>
        </p:spPr>
        <p:txBody>
          <a:bodyPr wrap="square" rtlCol="0" anchor="ctr"/>
          <a:lstStyle/>
          <a:p>
            <a:pPr defTabSz="1219170"/>
            <a:r>
              <a:rPr lang="en-US" sz="1600" dirty="0">
                <a:latin typeface="Open Sans" panose="020B0606030504020204" pitchFamily="34" charset="0"/>
                <a:ea typeface="Open Sans" panose="020B0606030504020204" pitchFamily="34" charset="0"/>
                <a:cs typeface="Open Sans" panose="020B0606030504020204" pitchFamily="34" charset="0"/>
              </a:rPr>
              <a:t>Can outputs be reproduced and compared over time?</a:t>
            </a:r>
          </a:p>
        </p:txBody>
      </p:sp>
      <p:sp>
        <p:nvSpPr>
          <p:cNvPr id="32" name="Shape 30">
            <a:extLst>
              <a:ext uri="{FF2B5EF4-FFF2-40B4-BE49-F238E27FC236}">
                <a16:creationId xmlns:a16="http://schemas.microsoft.com/office/drawing/2014/main" id="{415B2747-932B-0951-13EE-E387E9666527}"/>
              </a:ext>
            </a:extLst>
          </p:cNvPr>
          <p:cNvSpPr/>
          <p:nvPr/>
        </p:nvSpPr>
        <p:spPr>
          <a:xfrm>
            <a:off x="6238239" y="4037800"/>
            <a:ext cx="5486400" cy="1979920"/>
          </a:xfrm>
          <a:prstGeom prst="rect">
            <a:avLst/>
          </a:prstGeom>
          <a:solidFill>
            <a:srgbClr val="FFFFFF"/>
          </a:solidFill>
          <a:ln w="12700">
            <a:solidFill>
              <a:srgbClr val="E2EBF0"/>
            </a:solidFill>
            <a:prstDash val="solid"/>
          </a:ln>
          <a:effectLst>
            <a:outerShdw blurRad="127000" dist="38100" dir="8100000" algn="bl" rotWithShape="0">
              <a:srgbClr val="000000">
                <a:alpha val="9000"/>
              </a:srgbClr>
            </a:outerShdw>
          </a:effectLst>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Shape 31">
            <a:extLst>
              <a:ext uri="{FF2B5EF4-FFF2-40B4-BE49-F238E27FC236}">
                <a16:creationId xmlns:a16="http://schemas.microsoft.com/office/drawing/2014/main" id="{976D583A-AE8C-5AA5-9986-2FFECF5B6954}"/>
              </a:ext>
            </a:extLst>
          </p:cNvPr>
          <p:cNvSpPr/>
          <p:nvPr/>
        </p:nvSpPr>
        <p:spPr>
          <a:xfrm>
            <a:off x="6238239" y="4037800"/>
            <a:ext cx="5486400" cy="365760"/>
          </a:xfrm>
          <a:prstGeom prst="rect">
            <a:avLst/>
          </a:prstGeom>
          <a:solidFill>
            <a:srgbClr val="2F4913"/>
          </a:solidFill>
          <a:ln/>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ext 32">
            <a:extLst>
              <a:ext uri="{FF2B5EF4-FFF2-40B4-BE49-F238E27FC236}">
                <a16:creationId xmlns:a16="http://schemas.microsoft.com/office/drawing/2014/main" id="{B37CF6D6-5466-4317-F7AF-77818B420F14}"/>
              </a:ext>
            </a:extLst>
          </p:cNvPr>
          <p:cNvSpPr/>
          <p:nvPr/>
        </p:nvSpPr>
        <p:spPr>
          <a:xfrm>
            <a:off x="6384543" y="4037800"/>
            <a:ext cx="5303520" cy="365760"/>
          </a:xfrm>
          <a:prstGeom prst="rect">
            <a:avLst/>
          </a:prstGeom>
          <a:noFill/>
          <a:ln/>
        </p:spPr>
        <p:txBody>
          <a:bodyPr wrap="square" lIns="0" tIns="0" rIns="0" bIns="0" rtlCol="0" anchor="ctr"/>
          <a:lstStyle/>
          <a:p>
            <a:pPr defTabSz="1219170"/>
            <a:r>
              <a:rPr lang="en-US" sz="1600" b="1" kern="0" spc="133">
                <a:solidFill>
                  <a:srgbClr val="FFFFFF"/>
                </a:solidFill>
                <a:latin typeface="Open Sans"/>
                <a:ea typeface="Open Sans"/>
                <a:cs typeface="Open Sans"/>
              </a:rPr>
              <a:t>CAPABILITIES</a:t>
            </a:r>
            <a:endParaRPr lang="en-US" sz="2400"/>
          </a:p>
        </p:txBody>
      </p:sp>
      <p:sp>
        <p:nvSpPr>
          <p:cNvPr id="35" name="Shape 33">
            <a:extLst>
              <a:ext uri="{FF2B5EF4-FFF2-40B4-BE49-F238E27FC236}">
                <a16:creationId xmlns:a16="http://schemas.microsoft.com/office/drawing/2014/main" id="{B8241A6C-677D-EFAA-B685-AD4DC97D4CCD}"/>
              </a:ext>
            </a:extLst>
          </p:cNvPr>
          <p:cNvSpPr/>
          <p:nvPr/>
        </p:nvSpPr>
        <p:spPr>
          <a:xfrm>
            <a:off x="6376082" y="4684719"/>
            <a:ext cx="134112" cy="134112"/>
          </a:xfrm>
          <a:prstGeom prst="ellipse">
            <a:avLst/>
          </a:prstGeom>
          <a:solidFill>
            <a:srgbClr val="2F4913"/>
          </a:solidFill>
          <a:ln/>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 34">
            <a:extLst>
              <a:ext uri="{FF2B5EF4-FFF2-40B4-BE49-F238E27FC236}">
                <a16:creationId xmlns:a16="http://schemas.microsoft.com/office/drawing/2014/main" id="{4EC21EC9-EE18-C696-E924-93BE5B56F291}"/>
              </a:ext>
            </a:extLst>
          </p:cNvPr>
          <p:cNvSpPr/>
          <p:nvPr/>
        </p:nvSpPr>
        <p:spPr>
          <a:xfrm>
            <a:off x="6595538" y="4663803"/>
            <a:ext cx="4998720" cy="365760"/>
          </a:xfrm>
          <a:prstGeom prst="rect">
            <a:avLst/>
          </a:prstGeom>
          <a:noFill/>
          <a:ln/>
        </p:spPr>
        <p:txBody>
          <a:bodyPr wrap="square" lIns="91440" tIns="45720" rIns="91440" bIns="45720" rtlCol="0" anchor="ctr"/>
          <a:lstStyle/>
          <a:p>
            <a:pPr defTabSz="1219170"/>
            <a:r>
              <a:rPr lang="en-US" sz="1600" dirty="0">
                <a:latin typeface="Open Sans"/>
                <a:ea typeface="Open Sans"/>
                <a:cs typeface="Open Sans"/>
              </a:rPr>
              <a:t>Is the AI tool a chatbot only or a true configured agent?</a:t>
            </a:r>
            <a:endParaRPr lang="en-US" sz="2400" dirty="0"/>
          </a:p>
        </p:txBody>
      </p:sp>
      <p:sp>
        <p:nvSpPr>
          <p:cNvPr id="38" name="Shape 36">
            <a:extLst>
              <a:ext uri="{FF2B5EF4-FFF2-40B4-BE49-F238E27FC236}">
                <a16:creationId xmlns:a16="http://schemas.microsoft.com/office/drawing/2014/main" id="{D1CD6181-125E-7A40-A676-DD3B7C8C9FF0}"/>
              </a:ext>
            </a:extLst>
          </p:cNvPr>
          <p:cNvSpPr/>
          <p:nvPr/>
        </p:nvSpPr>
        <p:spPr>
          <a:xfrm>
            <a:off x="6408927" y="5323262"/>
            <a:ext cx="134112" cy="134112"/>
          </a:xfrm>
          <a:prstGeom prst="ellipse">
            <a:avLst/>
          </a:prstGeom>
          <a:solidFill>
            <a:srgbClr val="2F4913"/>
          </a:solidFill>
          <a:ln/>
        </p:spPr>
        <p:txBody>
          <a:bodyPr/>
          <a:lstStyle/>
          <a:p>
            <a:pPr defTabSz="1219170"/>
            <a:endParaRPr lang="en-US" sz="3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 37">
            <a:extLst>
              <a:ext uri="{FF2B5EF4-FFF2-40B4-BE49-F238E27FC236}">
                <a16:creationId xmlns:a16="http://schemas.microsoft.com/office/drawing/2014/main" id="{9C06C349-A99F-AB65-1D47-7691BA4FFC6E}"/>
              </a:ext>
            </a:extLst>
          </p:cNvPr>
          <p:cNvSpPr/>
          <p:nvPr/>
        </p:nvSpPr>
        <p:spPr>
          <a:xfrm>
            <a:off x="6628383" y="5195471"/>
            <a:ext cx="4998720" cy="365760"/>
          </a:xfrm>
          <a:prstGeom prst="rect">
            <a:avLst/>
          </a:prstGeom>
          <a:noFill/>
          <a:ln/>
        </p:spPr>
        <p:txBody>
          <a:bodyPr wrap="square" lIns="91440" tIns="45720" rIns="91440" bIns="45720" rtlCol="0" anchor="ctr"/>
          <a:lstStyle/>
          <a:p>
            <a:pPr defTabSz="1219170"/>
            <a:r>
              <a:rPr lang="en-US" sz="1600" dirty="0">
                <a:latin typeface="Open Sans"/>
                <a:ea typeface="Open Sans"/>
                <a:cs typeface="Open Sans"/>
              </a:rPr>
              <a:t>What kinds of output can be generated?</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43" name="Footer Placeholder 4">
            <a:extLst>
              <a:ext uri="{FF2B5EF4-FFF2-40B4-BE49-F238E27FC236}">
                <a16:creationId xmlns:a16="http://schemas.microsoft.com/office/drawing/2014/main" id="{E68A92D5-1697-5318-9D36-FD1AB69F70E8}"/>
              </a:ext>
            </a:extLst>
          </p:cNvPr>
          <p:cNvSpPr txBox="1">
            <a:spLocks/>
          </p:cNvSpPr>
          <p:nvPr/>
        </p:nvSpPr>
        <p:spPr>
          <a:xfrm>
            <a:off x="8361150" y="6448192"/>
            <a:ext cx="2958599"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03600"/>
                </a:solidFill>
                <a:effectLst/>
                <a:uLnTx/>
                <a:uFillTx/>
                <a:latin typeface="Open Sans"/>
                <a:ea typeface="+mn-ea"/>
                <a:cs typeface="+mn-cs"/>
              </a:rPr>
              <a:t>©2026 by Ursa Health LLC. All rights reserved.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03600"/>
                </a:solidFill>
                <a:effectLst/>
                <a:uLnTx/>
                <a:uFillTx/>
                <a:latin typeface="Open Sans"/>
                <a:ea typeface="+mn-ea"/>
                <a:cs typeface="+mn-cs"/>
              </a:rPr>
              <a:t>Confidential and not for distribution.</a:t>
            </a:r>
          </a:p>
        </p:txBody>
      </p:sp>
      <p:sp>
        <p:nvSpPr>
          <p:cNvPr id="44" name="Slide Number Placeholder 6">
            <a:extLst>
              <a:ext uri="{FF2B5EF4-FFF2-40B4-BE49-F238E27FC236}">
                <a16:creationId xmlns:a16="http://schemas.microsoft.com/office/drawing/2014/main" id="{27488C96-AB8C-7898-DDB8-F4CE1EF95F03}"/>
              </a:ext>
            </a:extLst>
          </p:cNvPr>
          <p:cNvSpPr txBox="1">
            <a:spLocks/>
          </p:cNvSpPr>
          <p:nvPr/>
        </p:nvSpPr>
        <p:spPr>
          <a:xfrm>
            <a:off x="11579521" y="6385562"/>
            <a:ext cx="31004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z="700">
                <a:solidFill>
                  <a:schemeClr val="bg1"/>
                </a:solidFill>
                <a:effectLst>
                  <a:outerShdw blurRad="50800" dist="38100" dir="2700000" algn="tl" rotWithShape="0">
                    <a:schemeClr val="bg1">
                      <a:alpha val="43000"/>
                    </a:schemeClr>
                  </a:outerShdw>
                </a:effectLst>
              </a:rPr>
              <a:pPr/>
              <a:t>24</a:t>
            </a:fld>
            <a:endParaRPr lang="en-US" sz="700" dirty="0">
              <a:solidFill>
                <a:schemeClr val="bg1"/>
              </a:solidFill>
              <a:effectLst>
                <a:outerShdw blurRad="50800" dist="38100" dir="2700000" algn="tl" rotWithShape="0">
                  <a:schemeClr val="bg1">
                    <a:alpha val="43000"/>
                  </a:schemeClr>
                </a:outerShdw>
              </a:effectLst>
            </a:endParaRPr>
          </a:p>
        </p:txBody>
      </p:sp>
    </p:spTree>
    <p:extLst>
      <p:ext uri="{BB962C8B-B14F-4D97-AF65-F5344CB8AC3E}">
        <p14:creationId xmlns:p14="http://schemas.microsoft.com/office/powerpoint/2010/main" val="3647737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EDC93-D010-3769-A5BC-3E958F33F694}"/>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B46F1329-5414-35AD-24AF-12FFA99EA327}"/>
              </a:ext>
            </a:extLst>
          </p:cNvPr>
          <p:cNvSpPr>
            <a:spLocks noGrp="1"/>
          </p:cNvSpPr>
          <p:nvPr>
            <p:ph type="body" idx="1"/>
          </p:nvPr>
        </p:nvSpPr>
        <p:spPr/>
        <p:txBody>
          <a:bodyPr/>
          <a:lstStyle/>
          <a:p>
            <a:r>
              <a:rPr lang="en-US" sz="2800" dirty="0"/>
              <a:t>Let’s discuss.</a:t>
            </a:r>
          </a:p>
        </p:txBody>
      </p:sp>
    </p:spTree>
    <p:extLst>
      <p:ext uri="{BB962C8B-B14F-4D97-AF65-F5344CB8AC3E}">
        <p14:creationId xmlns:p14="http://schemas.microsoft.com/office/powerpoint/2010/main" val="2783784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95F6-DDA3-6DA9-90C1-8B58697C876A}"/>
              </a:ext>
            </a:extLst>
          </p:cNvPr>
          <p:cNvSpPr>
            <a:spLocks noGrp="1"/>
          </p:cNvSpPr>
          <p:nvPr>
            <p:ph type="title"/>
          </p:nvPr>
        </p:nvSpPr>
        <p:spPr>
          <a:xfrm>
            <a:off x="913795" y="296249"/>
            <a:ext cx="4867489" cy="1188720"/>
          </a:xfrm>
        </p:spPr>
        <p:txBody>
          <a:bodyPr/>
          <a:lstStyle/>
          <a:p>
            <a:r>
              <a:rPr lang="en-US" dirty="0">
                <a:latin typeface="Univia Pro" panose="00000800000000000000" pitchFamily="50" charset="0"/>
              </a:rPr>
              <a:t>Thank you!</a:t>
            </a:r>
          </a:p>
        </p:txBody>
      </p:sp>
      <p:sp>
        <p:nvSpPr>
          <p:cNvPr id="3" name="Content Placeholder 2">
            <a:extLst>
              <a:ext uri="{FF2B5EF4-FFF2-40B4-BE49-F238E27FC236}">
                <a16:creationId xmlns:a16="http://schemas.microsoft.com/office/drawing/2014/main" id="{C7012476-3A1B-813D-0E6C-0B175D245994}"/>
              </a:ext>
            </a:extLst>
          </p:cNvPr>
          <p:cNvSpPr>
            <a:spLocks noGrp="1"/>
          </p:cNvSpPr>
          <p:nvPr>
            <p:ph sz="half" idx="18"/>
          </p:nvPr>
        </p:nvSpPr>
        <p:spPr>
          <a:xfrm>
            <a:off x="671420" y="1694287"/>
            <a:ext cx="4867489" cy="4591365"/>
          </a:xfrm>
        </p:spPr>
        <p:txBody>
          <a:bodyPr>
            <a:normAutofit/>
          </a:bodyPr>
          <a:lstStyle/>
          <a:p>
            <a:pPr marL="38100" indent="0">
              <a:buNone/>
            </a:pPr>
            <a:endParaRPr lang="en-US" b="1" dirty="0"/>
          </a:p>
          <a:p>
            <a:pPr marL="38100" indent="0">
              <a:buNone/>
            </a:pPr>
            <a:endParaRPr lang="en-US" b="1" dirty="0"/>
          </a:p>
          <a:p>
            <a:pPr marL="38100" indent="0">
              <a:buNone/>
            </a:pPr>
            <a:r>
              <a:rPr lang="en-US" b="1" dirty="0"/>
              <a:t>Steve Hackbarth</a:t>
            </a:r>
            <a:r>
              <a:rPr lang="en-US" dirty="0"/>
              <a:t>, Chief Technology Officer</a:t>
            </a:r>
          </a:p>
          <a:p>
            <a:pPr lvl="1"/>
            <a:r>
              <a:rPr lang="en-US" dirty="0">
                <a:hlinkClick r:id="rId3"/>
              </a:rPr>
              <a:t>shackbarth@ursahealth.com</a:t>
            </a:r>
            <a:endParaRPr lang="en-US" dirty="0"/>
          </a:p>
          <a:p>
            <a:pPr marL="38100" indent="0">
              <a:buNone/>
            </a:pPr>
            <a:endParaRPr lang="en-US" b="1" dirty="0"/>
          </a:p>
          <a:p>
            <a:pPr marL="38100" indent="0">
              <a:buNone/>
            </a:pPr>
            <a:r>
              <a:rPr lang="en-US" b="1" dirty="0"/>
              <a:t>Catherine McQuaid</a:t>
            </a:r>
            <a:r>
              <a:rPr lang="en-US" dirty="0"/>
              <a:t>, Analytics Engineer</a:t>
            </a:r>
          </a:p>
          <a:p>
            <a:pPr lvl="1"/>
            <a:r>
              <a:rPr lang="en-US" dirty="0">
                <a:hlinkClick r:id="rId4"/>
              </a:rPr>
              <a:t>cmcquaid@ursahealth.com</a:t>
            </a:r>
            <a:endParaRPr lang="en-US" dirty="0"/>
          </a:p>
          <a:p>
            <a:pPr marL="282575" lvl="1" indent="0">
              <a:buNone/>
            </a:pPr>
            <a:endParaRPr lang="en-US" dirty="0"/>
          </a:p>
          <a:p>
            <a:pPr marL="38100" indent="0">
              <a:buNone/>
            </a:pPr>
            <a:r>
              <a:rPr lang="en-US" b="1" dirty="0"/>
              <a:t>Tiffany Wandy</a:t>
            </a:r>
            <a:r>
              <a:rPr lang="en-US" dirty="0"/>
              <a:t>, Vice President of Growth</a:t>
            </a:r>
          </a:p>
          <a:p>
            <a:pPr lvl="1"/>
            <a:r>
              <a:rPr lang="en-US" dirty="0">
                <a:hlinkClick r:id="rId5"/>
              </a:rPr>
              <a:t>twandy@ursahealth.com</a:t>
            </a:r>
            <a:endParaRPr lang="en-US" dirty="0"/>
          </a:p>
          <a:p>
            <a:pPr marL="282575" lvl="1" indent="0">
              <a:buNone/>
            </a:pPr>
            <a:endParaRPr lang="en-US" dirty="0"/>
          </a:p>
          <a:p>
            <a:pPr marL="282575" lvl="1" indent="0">
              <a:buNone/>
            </a:pPr>
            <a:endParaRPr lang="en-US" dirty="0"/>
          </a:p>
        </p:txBody>
      </p:sp>
      <p:sp>
        <p:nvSpPr>
          <p:cNvPr id="4" name="Text Placeholder 2">
            <a:extLst>
              <a:ext uri="{FF2B5EF4-FFF2-40B4-BE49-F238E27FC236}">
                <a16:creationId xmlns:a16="http://schemas.microsoft.com/office/drawing/2014/main" id="{BC23BCE3-64FD-74B3-76DD-E22FCDBD5DB8}"/>
              </a:ext>
            </a:extLst>
          </p:cNvPr>
          <p:cNvSpPr txBox="1">
            <a:spLocks/>
          </p:cNvSpPr>
          <p:nvPr/>
        </p:nvSpPr>
        <p:spPr>
          <a:xfrm>
            <a:off x="572269" y="1694287"/>
            <a:ext cx="10353762" cy="1333494"/>
          </a:xfrm>
          <a:prstGeom prst="rect">
            <a:avLst/>
          </a:prstGeom>
        </p:spPr>
        <p:txBody>
          <a:bodyPr/>
          <a:lstStyle>
            <a:lvl1pPr marL="342900" indent="-30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Char char="À"/>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2800" dirty="0"/>
              <a:t>Let’s stay in touch.</a:t>
            </a:r>
          </a:p>
        </p:txBody>
      </p:sp>
    </p:spTree>
    <p:extLst>
      <p:ext uri="{BB962C8B-B14F-4D97-AF65-F5344CB8AC3E}">
        <p14:creationId xmlns:p14="http://schemas.microsoft.com/office/powerpoint/2010/main" val="1746601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25D4F9-14D0-A888-FEAD-6F4E88412D4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0C8B4-A6BB-464C-ADE2-F545C1B279F4}" type="slidenum">
              <a:rPr kumimoji="0" lang="en-US" sz="16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7" name="Content Placeholder 6">
            <a:extLst>
              <a:ext uri="{FF2B5EF4-FFF2-40B4-BE49-F238E27FC236}">
                <a16:creationId xmlns:a16="http://schemas.microsoft.com/office/drawing/2014/main" id="{37D733AE-5205-3C92-89B2-923B372B9CA7}"/>
              </a:ext>
            </a:extLst>
          </p:cNvPr>
          <p:cNvSpPr>
            <a:spLocks noGrp="1"/>
          </p:cNvSpPr>
          <p:nvPr>
            <p:ph sz="quarter" idx="12"/>
          </p:nvPr>
        </p:nvSpPr>
        <p:spPr/>
        <p:txBody>
          <a:bodyPr/>
          <a:lstStyle/>
          <a:p>
            <a:endParaRPr lang="en-US"/>
          </a:p>
          <a:p>
            <a:r>
              <a:rPr lang="en-US" b="1"/>
              <a:t>Upcoming Events</a:t>
            </a:r>
          </a:p>
        </p:txBody>
      </p:sp>
      <p:pic>
        <p:nvPicPr>
          <p:cNvPr id="3" name="Picture 2">
            <a:extLst>
              <a:ext uri="{FF2B5EF4-FFF2-40B4-BE49-F238E27FC236}">
                <a16:creationId xmlns:a16="http://schemas.microsoft.com/office/drawing/2014/main" id="{878ABC20-109A-C5FD-4903-94F0ED7A8070}"/>
              </a:ext>
            </a:extLst>
          </p:cNvPr>
          <p:cNvPicPr>
            <a:picLocks noChangeAspect="1"/>
          </p:cNvPicPr>
          <p:nvPr/>
        </p:nvPicPr>
        <p:blipFill>
          <a:blip r:embed="rId2"/>
          <a:stretch>
            <a:fillRect/>
          </a:stretch>
        </p:blipFill>
        <p:spPr>
          <a:xfrm>
            <a:off x="450923" y="2084831"/>
            <a:ext cx="2880547" cy="2045213"/>
          </a:xfrm>
          <a:prstGeom prst="rect">
            <a:avLst/>
          </a:prstGeom>
        </p:spPr>
      </p:pic>
    </p:spTree>
    <p:extLst>
      <p:ext uri="{BB962C8B-B14F-4D97-AF65-F5344CB8AC3E}">
        <p14:creationId xmlns:p14="http://schemas.microsoft.com/office/powerpoint/2010/main" val="3640501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2808EF-525E-ECD3-F742-4182B7A7801B}"/>
              </a:ext>
            </a:extLst>
          </p:cNvPr>
          <p:cNvSpPr>
            <a:spLocks noGrp="1"/>
          </p:cNvSpPr>
          <p:nvPr>
            <p:ph type="title"/>
          </p:nvPr>
        </p:nvSpPr>
        <p:spPr/>
        <p:txBody>
          <a:bodyPr/>
          <a:lstStyle/>
          <a:p>
            <a:r>
              <a:rPr lang="en-US"/>
              <a:t>Upcoming Events</a:t>
            </a:r>
          </a:p>
        </p:txBody>
      </p:sp>
      <p:graphicFrame>
        <p:nvGraphicFramePr>
          <p:cNvPr id="8" name="Content Placeholder 7">
            <a:extLst>
              <a:ext uri="{FF2B5EF4-FFF2-40B4-BE49-F238E27FC236}">
                <a16:creationId xmlns:a16="http://schemas.microsoft.com/office/drawing/2014/main" id="{67BFC03A-5E8A-CAFE-B199-2D072C199B9C}"/>
              </a:ext>
            </a:extLst>
          </p:cNvPr>
          <p:cNvGraphicFramePr>
            <a:graphicFrameLocks noGrp="1"/>
          </p:cNvGraphicFramePr>
          <p:nvPr>
            <p:ph idx="1"/>
            <p:extLst>
              <p:ext uri="{D42A27DB-BD31-4B8C-83A1-F6EECF244321}">
                <p14:modId xmlns:p14="http://schemas.microsoft.com/office/powerpoint/2010/main" val="274913117"/>
              </p:ext>
            </p:extLst>
          </p:nvPr>
        </p:nvGraphicFramePr>
        <p:xfrm>
          <a:off x="787729" y="1437315"/>
          <a:ext cx="10042508" cy="4445000"/>
        </p:xfrm>
        <a:graphic>
          <a:graphicData uri="http://schemas.openxmlformats.org/drawingml/2006/table">
            <a:tbl>
              <a:tblPr firstRow="1" bandRow="1">
                <a:tableStyleId>{5C22544A-7EE6-4342-B048-85BDC9FD1C3A}</a:tableStyleId>
              </a:tblPr>
              <a:tblGrid>
                <a:gridCol w="3647250">
                  <a:extLst>
                    <a:ext uri="{9D8B030D-6E8A-4147-A177-3AD203B41FA5}">
                      <a16:colId xmlns:a16="http://schemas.microsoft.com/office/drawing/2014/main" val="1818224410"/>
                    </a:ext>
                  </a:extLst>
                </a:gridCol>
                <a:gridCol w="2050940">
                  <a:extLst>
                    <a:ext uri="{9D8B030D-6E8A-4147-A177-3AD203B41FA5}">
                      <a16:colId xmlns:a16="http://schemas.microsoft.com/office/drawing/2014/main" val="2238225349"/>
                    </a:ext>
                  </a:extLst>
                </a:gridCol>
                <a:gridCol w="1898365">
                  <a:extLst>
                    <a:ext uri="{9D8B030D-6E8A-4147-A177-3AD203B41FA5}">
                      <a16:colId xmlns:a16="http://schemas.microsoft.com/office/drawing/2014/main" val="1233035778"/>
                    </a:ext>
                  </a:extLst>
                </a:gridCol>
                <a:gridCol w="2445953">
                  <a:extLst>
                    <a:ext uri="{9D8B030D-6E8A-4147-A177-3AD203B41FA5}">
                      <a16:colId xmlns:a16="http://schemas.microsoft.com/office/drawing/2014/main" val="2152374892"/>
                    </a:ext>
                  </a:extLst>
                </a:gridCol>
              </a:tblGrid>
              <a:tr h="370840">
                <a:tc>
                  <a:txBody>
                    <a:bodyPr/>
                    <a:lstStyle/>
                    <a:p>
                      <a:r>
                        <a:rPr lang="en-US" sz="1800" dirty="0">
                          <a:solidFill>
                            <a:schemeClr val="tx1"/>
                          </a:solidFill>
                        </a:rPr>
                        <a:t>Title</a:t>
                      </a:r>
                    </a:p>
                  </a:txBody>
                  <a:tcPr/>
                </a:tc>
                <a:tc>
                  <a:txBody>
                    <a:bodyPr/>
                    <a:lstStyle/>
                    <a:p>
                      <a:r>
                        <a:rPr lang="en-US" sz="1800">
                          <a:solidFill>
                            <a:schemeClr val="tx1"/>
                          </a:solidFill>
                        </a:rPr>
                        <a:t>Date(s) and Times</a:t>
                      </a:r>
                    </a:p>
                  </a:txBody>
                  <a:tcPr/>
                </a:tc>
                <a:tc>
                  <a:txBody>
                    <a:bodyPr/>
                    <a:lstStyle/>
                    <a:p>
                      <a:r>
                        <a:rPr lang="en-US" sz="1800">
                          <a:solidFill>
                            <a:schemeClr val="tx1"/>
                          </a:solidFill>
                        </a:rPr>
                        <a:t>Location</a:t>
                      </a:r>
                    </a:p>
                  </a:txBody>
                  <a:tcPr/>
                </a:tc>
                <a:tc>
                  <a:txBody>
                    <a:bodyPr/>
                    <a:lstStyle/>
                    <a:p>
                      <a:r>
                        <a:rPr lang="en-US" sz="1800">
                          <a:solidFill>
                            <a:schemeClr val="tx1"/>
                          </a:solidFill>
                        </a:rPr>
                        <a:t>More information</a:t>
                      </a:r>
                    </a:p>
                  </a:txBody>
                  <a:tcPr/>
                </a:tc>
                <a:extLst>
                  <a:ext uri="{0D108BD9-81ED-4DB2-BD59-A6C34878D82A}">
                    <a16:rowId xmlns:a16="http://schemas.microsoft.com/office/drawing/2014/main" val="825616638"/>
                  </a:ext>
                </a:extLst>
              </a:tr>
              <a:tr h="370840">
                <a:tc>
                  <a:txBody>
                    <a:bodyPr/>
                    <a:lstStyle/>
                    <a:p>
                      <a:pPr marL="0" marR="0">
                        <a:lnSpc>
                          <a:spcPct val="115000"/>
                        </a:lnSpc>
                        <a:spcAft>
                          <a:spcPts val="800"/>
                        </a:spcAft>
                        <a:buNone/>
                      </a:pPr>
                      <a:r>
                        <a:rPr lang="en-US" sz="1600" b="0" i="0" kern="1200" dirty="0">
                          <a:solidFill>
                            <a:schemeClr val="dk1"/>
                          </a:solidFill>
                          <a:latin typeface="Calibri" panose="020F0502020204030204" pitchFamily="34" charset="0"/>
                          <a:ea typeface="Calibri" panose="020F0502020204030204" pitchFamily="34" charset="0"/>
                          <a:cs typeface="+mn-cs"/>
                        </a:rPr>
                        <a:t>Boot Camp 101: Data &amp; Analytics</a:t>
                      </a:r>
                    </a:p>
                  </a:txBody>
                  <a:tcPr marL="68580" marR="68580" marT="0" marB="0" anchor="b"/>
                </a:tc>
                <a:tc>
                  <a:txBody>
                    <a:bodyPr/>
                    <a:lstStyle/>
                    <a:p>
                      <a:r>
                        <a:rPr lang="en-US" sz="1400" b="0" dirty="0"/>
                        <a:t>June 2-4: 1:00 – 5:00 p.m. ET daily</a:t>
                      </a:r>
                    </a:p>
                  </a:txBody>
                  <a:tcPr/>
                </a:tc>
                <a:tc>
                  <a:txBody>
                    <a:bodyPr/>
                    <a:lstStyle/>
                    <a:p>
                      <a:r>
                        <a:rPr lang="en-US" sz="1600" b="0" dirty="0"/>
                        <a:t>Virtual</a:t>
                      </a:r>
                    </a:p>
                  </a:txBody>
                  <a:tcPr/>
                </a:tc>
                <a:tc>
                  <a:txBody>
                    <a:bodyPr/>
                    <a:lstStyle/>
                    <a:p>
                      <a:r>
                        <a:rPr lang="en-US" sz="1600" b="0" dirty="0">
                          <a:hlinkClick r:id="rId3"/>
                        </a:rPr>
                        <a:t>Register</a:t>
                      </a:r>
                      <a:endParaRPr lang="en-US" sz="1600" b="0" dirty="0"/>
                    </a:p>
                  </a:txBody>
                  <a:tcPr/>
                </a:tc>
                <a:extLst>
                  <a:ext uri="{0D108BD9-81ED-4DB2-BD59-A6C34878D82A}">
                    <a16:rowId xmlns:a16="http://schemas.microsoft.com/office/drawing/2014/main" val="4107465565"/>
                  </a:ext>
                </a:extLst>
              </a:tr>
              <a:tr h="370840">
                <a:tc>
                  <a:txBody>
                    <a:bodyPr/>
                    <a:lstStyle/>
                    <a:p>
                      <a:pPr marL="0" marR="0">
                        <a:lnSpc>
                          <a:spcPct val="115000"/>
                        </a:lnSpc>
                        <a:spcAft>
                          <a:spcPts val="800"/>
                        </a:spcAft>
                        <a:buNone/>
                      </a:pPr>
                      <a:r>
                        <a:rPr lang="en-US" sz="1600" b="0" i="0" kern="1200" dirty="0">
                          <a:solidFill>
                            <a:schemeClr val="dk1"/>
                          </a:solidFill>
                          <a:latin typeface="Calibri" panose="020F0502020204030204" pitchFamily="34" charset="0"/>
                          <a:ea typeface="Calibri" panose="020F0502020204030204" pitchFamily="34" charset="0"/>
                          <a:cs typeface="+mn-cs"/>
                        </a:rPr>
                        <a:t>Mid-Atlantic In-person Regional Meeting</a:t>
                      </a:r>
                    </a:p>
                  </a:txBody>
                  <a:tcPr marL="68580" marR="68580" marT="0" marB="0" anchor="b"/>
                </a:tc>
                <a:tc>
                  <a:txBody>
                    <a:bodyPr/>
                    <a:lstStyle/>
                    <a:p>
                      <a:r>
                        <a:rPr lang="en-US" sz="1400" b="0" dirty="0"/>
                        <a:t>June 14, 2026</a:t>
                      </a:r>
                    </a:p>
                  </a:txBody>
                  <a:tcPr/>
                </a:tc>
                <a:tc>
                  <a:txBody>
                    <a:bodyPr/>
                    <a:lstStyle/>
                    <a:p>
                      <a:r>
                        <a:rPr lang="en-US" sz="1600" b="0" dirty="0"/>
                        <a:t>New York, NY</a:t>
                      </a:r>
                    </a:p>
                  </a:txBody>
                  <a:tcPr/>
                </a:tc>
                <a:tc>
                  <a:txBody>
                    <a:bodyPr/>
                    <a:lstStyle/>
                    <a:p>
                      <a:r>
                        <a:rPr lang="en-US" sz="1600" b="0" dirty="0">
                          <a:hlinkClick r:id="rId4"/>
                        </a:rPr>
                        <a:t>Register</a:t>
                      </a:r>
                      <a:endParaRPr lang="en-US" sz="1600" b="0" dirty="0"/>
                    </a:p>
                  </a:txBody>
                  <a:tcPr/>
                </a:tc>
                <a:extLst>
                  <a:ext uri="{0D108BD9-81ED-4DB2-BD59-A6C34878D82A}">
                    <a16:rowId xmlns:a16="http://schemas.microsoft.com/office/drawing/2014/main" val="3058970619"/>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dirty="0">
                          <a:latin typeface="Calibri" panose="020F0502020204030204" pitchFamily="34" charset="0"/>
                          <a:ea typeface="Calibri" panose="020F0502020204030204" pitchFamily="34" charset="0"/>
                        </a:rPr>
                        <a:t>Deep Dive Roundtable Meetings</a:t>
                      </a:r>
                    </a:p>
                  </a:txBody>
                  <a:tcPr/>
                </a:tc>
                <a:tc>
                  <a:txBody>
                    <a:bodyPr/>
                    <a:lstStyle/>
                    <a:p>
                      <a:r>
                        <a:rPr lang="en-US" sz="1400" b="0" dirty="0"/>
                        <a:t>June, July, Aug</a:t>
                      </a:r>
                    </a:p>
                  </a:txBody>
                  <a:tcPr/>
                </a:tc>
                <a:tc>
                  <a:txBody>
                    <a:bodyPr/>
                    <a:lstStyle/>
                    <a:p>
                      <a:r>
                        <a:rPr lang="en-US" sz="1600" b="0" dirty="0"/>
                        <a:t>Virtual</a:t>
                      </a:r>
                    </a:p>
                  </a:txBody>
                  <a:tcPr/>
                </a:tc>
                <a:tc>
                  <a:txBody>
                    <a:bodyPr/>
                    <a:lstStyle/>
                    <a:p>
                      <a:r>
                        <a:rPr lang="en-US" sz="1600" b="0" dirty="0">
                          <a:hlinkClick r:id="rId5"/>
                        </a:rPr>
                        <a:t>More information</a:t>
                      </a:r>
                      <a:endParaRPr lang="en-US" sz="1600" b="0" dirty="0"/>
                    </a:p>
                  </a:txBody>
                  <a:tcPr/>
                </a:tc>
                <a:extLst>
                  <a:ext uri="{0D108BD9-81ED-4DB2-BD59-A6C34878D82A}">
                    <a16:rowId xmlns:a16="http://schemas.microsoft.com/office/drawing/2014/main" val="4097235270"/>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dirty="0">
                          <a:latin typeface="Calibri" panose="020F0502020204030204" pitchFamily="34" charset="0"/>
                          <a:ea typeface="Calibri" panose="020F0502020204030204" pitchFamily="34" charset="0"/>
                        </a:rPr>
                        <a:t>Midwest In-person Regional Meeting</a:t>
                      </a:r>
                    </a:p>
                  </a:txBody>
                  <a:tcPr/>
                </a:tc>
                <a:tc>
                  <a:txBody>
                    <a:bodyPr/>
                    <a:lstStyle/>
                    <a:p>
                      <a:r>
                        <a:rPr lang="en-US" sz="1400" b="0" dirty="0"/>
                        <a:t>July 16: 8:00 – 3:00 p.m. CT</a:t>
                      </a:r>
                    </a:p>
                  </a:txBody>
                  <a:tcPr/>
                </a:tc>
                <a:tc>
                  <a:txBody>
                    <a:bodyPr/>
                    <a:lstStyle/>
                    <a:p>
                      <a:r>
                        <a:rPr lang="en-US" sz="1600" b="0" dirty="0"/>
                        <a:t>Milwaukee, WI</a:t>
                      </a:r>
                    </a:p>
                  </a:txBody>
                  <a:tcPr/>
                </a:tc>
                <a:tc>
                  <a:txBody>
                    <a:bodyPr/>
                    <a:lstStyle/>
                    <a:p>
                      <a:r>
                        <a:rPr lang="en-US" sz="1600" b="0" dirty="0">
                          <a:hlinkClick r:id="rId6"/>
                        </a:rPr>
                        <a:t>Register</a:t>
                      </a:r>
                      <a:endParaRPr lang="en-US" sz="1600" b="0" dirty="0"/>
                    </a:p>
                  </a:txBody>
                  <a:tcPr/>
                </a:tc>
                <a:extLst>
                  <a:ext uri="{0D108BD9-81ED-4DB2-BD59-A6C34878D82A}">
                    <a16:rowId xmlns:a16="http://schemas.microsoft.com/office/drawing/2014/main" val="3742036634"/>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dirty="0">
                          <a:latin typeface="Calibri" panose="020F0502020204030204" pitchFamily="34" charset="0"/>
                          <a:ea typeface="Calibri" panose="020F0502020204030204" pitchFamily="34" charset="0"/>
                        </a:rPr>
                        <a:t>Northeast In-person Regional Meeting</a:t>
                      </a:r>
                    </a:p>
                  </a:txBody>
                  <a:tcPr/>
                </a:tc>
                <a:tc>
                  <a:txBody>
                    <a:bodyPr/>
                    <a:lstStyle/>
                    <a:p>
                      <a:r>
                        <a:rPr lang="en-US" sz="1400" b="0" dirty="0"/>
                        <a:t>July 28: 8:00 – 3:00 p.m. ET</a:t>
                      </a:r>
                    </a:p>
                  </a:txBody>
                  <a:tcPr/>
                </a:tc>
                <a:tc>
                  <a:txBody>
                    <a:bodyPr/>
                    <a:lstStyle/>
                    <a:p>
                      <a:r>
                        <a:rPr lang="en-US" sz="1600" b="0" dirty="0"/>
                        <a:t>Providence, RI</a:t>
                      </a:r>
                    </a:p>
                  </a:txBody>
                  <a:tcPr/>
                </a:tc>
                <a:tc>
                  <a:txBody>
                    <a:bodyPr/>
                    <a:lstStyle/>
                    <a:p>
                      <a:r>
                        <a:rPr lang="en-US" sz="1600" b="0" dirty="0">
                          <a:hlinkClick r:id="rId7"/>
                        </a:rPr>
                        <a:t>Register</a:t>
                      </a:r>
                      <a:endParaRPr lang="en-US" sz="1600" b="0" dirty="0"/>
                    </a:p>
                  </a:txBody>
                  <a:tcPr/>
                </a:tc>
                <a:extLst>
                  <a:ext uri="{0D108BD9-81ED-4DB2-BD59-A6C34878D82A}">
                    <a16:rowId xmlns:a16="http://schemas.microsoft.com/office/drawing/2014/main" val="3666691240"/>
                  </a:ext>
                </a:extLst>
              </a:tr>
              <a:tr h="370840">
                <a:tc>
                  <a:txBody>
                    <a:bodyPr/>
                    <a:lstStyle/>
                    <a:p>
                      <a:r>
                        <a:rPr lang="en-US" sz="1600" b="0" dirty="0"/>
                        <a:t>Innovation Spotlight: AI Edition, Session 2</a:t>
                      </a:r>
                    </a:p>
                  </a:txBody>
                  <a:tcPr/>
                </a:tc>
                <a:tc>
                  <a:txBody>
                    <a:bodyPr/>
                    <a:lstStyle/>
                    <a:p>
                      <a:r>
                        <a:rPr lang="en-US" sz="1400" b="0" dirty="0"/>
                        <a:t>July TBD</a:t>
                      </a:r>
                    </a:p>
                  </a:txBody>
                  <a:tcPr/>
                </a:tc>
                <a:tc>
                  <a:txBody>
                    <a:bodyPr/>
                    <a:lstStyle/>
                    <a:p>
                      <a:r>
                        <a:rPr lang="en-US" sz="1600" b="0" dirty="0"/>
                        <a:t>Virtual</a:t>
                      </a:r>
                    </a:p>
                  </a:txBody>
                  <a:tcPr/>
                </a:tc>
                <a:tc>
                  <a:txBody>
                    <a:bodyPr/>
                    <a:lstStyle/>
                    <a:p>
                      <a:r>
                        <a:rPr lang="en-US" sz="1600" b="0" dirty="0">
                          <a:hlinkClick r:id="rId8"/>
                        </a:rPr>
                        <a:t>More information</a:t>
                      </a:r>
                      <a:endParaRPr lang="en-US" sz="1600" b="0" dirty="0"/>
                    </a:p>
                  </a:txBody>
                  <a:tcPr/>
                </a:tc>
                <a:extLst>
                  <a:ext uri="{0D108BD9-81ED-4DB2-BD59-A6C34878D82A}">
                    <a16:rowId xmlns:a16="http://schemas.microsoft.com/office/drawing/2014/main" val="1135766654"/>
                  </a:ext>
                </a:extLst>
              </a:tr>
              <a:tr h="370840">
                <a:tc>
                  <a:txBody>
                    <a:bodyPr/>
                    <a:lstStyle/>
                    <a:p>
                      <a:r>
                        <a:rPr lang="en-US" sz="1600" b="0" dirty="0"/>
                        <a:t>Affinity Group Meetings</a:t>
                      </a:r>
                    </a:p>
                  </a:txBody>
                  <a:tcPr/>
                </a:tc>
                <a:tc>
                  <a:txBody>
                    <a:bodyPr/>
                    <a:lstStyle/>
                    <a:p>
                      <a:r>
                        <a:rPr lang="en-US" sz="1400" b="0" dirty="0"/>
                        <a:t>July, Aug Various Dates</a:t>
                      </a:r>
                    </a:p>
                  </a:txBody>
                  <a:tcPr/>
                </a:tc>
                <a:tc>
                  <a:txBody>
                    <a:bodyPr/>
                    <a:lstStyle/>
                    <a:p>
                      <a:r>
                        <a:rPr lang="en-US" sz="1600" b="0" dirty="0"/>
                        <a:t>Virtual</a:t>
                      </a:r>
                    </a:p>
                  </a:txBody>
                  <a:tcPr/>
                </a:tc>
                <a:tc>
                  <a:txBody>
                    <a:bodyPr/>
                    <a:lstStyle/>
                    <a:p>
                      <a:r>
                        <a:rPr lang="en-US" sz="1600" b="0" dirty="0">
                          <a:hlinkClick r:id="rId9"/>
                        </a:rPr>
                        <a:t>More information</a:t>
                      </a:r>
                      <a:endParaRPr lang="en-US" sz="1600" b="0" dirty="0"/>
                    </a:p>
                  </a:txBody>
                  <a:tcPr/>
                </a:tc>
                <a:extLst>
                  <a:ext uri="{0D108BD9-81ED-4DB2-BD59-A6C34878D82A}">
                    <a16:rowId xmlns:a16="http://schemas.microsoft.com/office/drawing/2014/main" val="4276688985"/>
                  </a:ext>
                </a:extLst>
              </a:tr>
              <a:tr h="370840">
                <a:tc>
                  <a:txBody>
                    <a:bodyPr/>
                    <a:lstStyle/>
                    <a:p>
                      <a:r>
                        <a:rPr lang="en-US" sz="1600" b="0" dirty="0"/>
                        <a:t>Northwest In-person Regional Meeting</a:t>
                      </a:r>
                    </a:p>
                  </a:txBody>
                  <a:tcPr/>
                </a:tc>
                <a:tc>
                  <a:txBody>
                    <a:bodyPr/>
                    <a:lstStyle/>
                    <a:p>
                      <a:r>
                        <a:rPr lang="en-US" sz="1400" b="0" dirty="0"/>
                        <a:t>Aug. 13: 8:00 – 3:00 p.m. MT</a:t>
                      </a:r>
                    </a:p>
                  </a:txBody>
                  <a:tcPr/>
                </a:tc>
                <a:tc>
                  <a:txBody>
                    <a:bodyPr/>
                    <a:lstStyle/>
                    <a:p>
                      <a:r>
                        <a:rPr lang="en-US" sz="1600" b="0" dirty="0"/>
                        <a:t>Boise, ID</a:t>
                      </a:r>
                    </a:p>
                  </a:txBody>
                  <a:tcPr/>
                </a:tc>
                <a:tc>
                  <a:txBody>
                    <a:bodyPr/>
                    <a:lstStyle/>
                    <a:p>
                      <a:r>
                        <a:rPr lang="en-US" sz="1600" b="0" dirty="0">
                          <a:hlinkClick r:id="rId10"/>
                        </a:rPr>
                        <a:t>Register</a:t>
                      </a:r>
                      <a:endParaRPr lang="en-US" sz="1600" b="0" dirty="0"/>
                    </a:p>
                  </a:txBody>
                  <a:tcPr/>
                </a:tc>
                <a:extLst>
                  <a:ext uri="{0D108BD9-81ED-4DB2-BD59-A6C34878D82A}">
                    <a16:rowId xmlns:a16="http://schemas.microsoft.com/office/drawing/2014/main" val="3499581672"/>
                  </a:ext>
                </a:extLst>
              </a:tr>
              <a:tr h="370840">
                <a:tc>
                  <a:txBody>
                    <a:bodyPr/>
                    <a:lstStyle/>
                    <a:p>
                      <a:pPr marL="0" lvl="0" indent="0" algn="l"/>
                      <a:r>
                        <a:rPr lang="en-US" sz="1600" dirty="0"/>
                        <a:t>South Central Virtual Regional Meeting</a:t>
                      </a:r>
                    </a:p>
                  </a:txBody>
                  <a:tcPr/>
                </a:tc>
                <a:tc>
                  <a:txBody>
                    <a:bodyPr/>
                    <a:lstStyle/>
                    <a:p>
                      <a:r>
                        <a:rPr lang="en-US" sz="1400" b="0" dirty="0"/>
                        <a:t>Aug. 25: 1:00 – 4:30 p.m. ET</a:t>
                      </a:r>
                    </a:p>
                  </a:txBody>
                  <a:tcPr/>
                </a:tc>
                <a:tc>
                  <a:txBody>
                    <a:bodyPr/>
                    <a:lstStyle/>
                    <a:p>
                      <a:r>
                        <a:rPr lang="en-US" sz="1600" b="0" dirty="0"/>
                        <a:t>Virtual</a:t>
                      </a:r>
                    </a:p>
                  </a:txBody>
                  <a:tcPr/>
                </a:tc>
                <a:tc>
                  <a:txBody>
                    <a:bodyPr/>
                    <a:lstStyle/>
                    <a:p>
                      <a:r>
                        <a:rPr lang="en-US" sz="1600" b="0" dirty="0">
                          <a:hlinkClick r:id="rId11"/>
                        </a:rPr>
                        <a:t>Register</a:t>
                      </a:r>
                      <a:endParaRPr lang="en-US" sz="1600" b="0" dirty="0"/>
                    </a:p>
                  </a:txBody>
                  <a:tcPr/>
                </a:tc>
                <a:extLst>
                  <a:ext uri="{0D108BD9-81ED-4DB2-BD59-A6C34878D82A}">
                    <a16:rowId xmlns:a16="http://schemas.microsoft.com/office/drawing/2014/main" val="3249005701"/>
                  </a:ext>
                </a:extLst>
              </a:tr>
            </a:tbl>
          </a:graphicData>
        </a:graphic>
      </p:graphicFrame>
      <p:sp>
        <p:nvSpPr>
          <p:cNvPr id="4" name="Slide Number Placeholder 3">
            <a:extLst>
              <a:ext uri="{FF2B5EF4-FFF2-40B4-BE49-F238E27FC236}">
                <a16:creationId xmlns:a16="http://schemas.microsoft.com/office/drawing/2014/main" id="{800F7CE6-89AA-DC1B-9D6A-B673656483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0C8B4-A6BB-464C-ADE2-F545C1B279F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817030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586CEA-99DC-696E-B32B-5C10FBE159AB}"/>
              </a:ext>
            </a:extLst>
          </p:cNvPr>
          <p:cNvSpPr>
            <a:spLocks noGrp="1"/>
          </p:cNvSpPr>
          <p:nvPr>
            <p:ph type="title"/>
          </p:nvPr>
        </p:nvSpPr>
        <p:spPr/>
        <p:txBody>
          <a:bodyPr/>
          <a:lstStyle/>
          <a:p>
            <a:r>
              <a:rPr lang="en-US"/>
              <a:t>Thank you!</a:t>
            </a:r>
          </a:p>
        </p:txBody>
      </p:sp>
      <p:sp>
        <p:nvSpPr>
          <p:cNvPr id="4" name="Slide Number Placeholder 3">
            <a:extLst>
              <a:ext uri="{FF2B5EF4-FFF2-40B4-BE49-F238E27FC236}">
                <a16:creationId xmlns:a16="http://schemas.microsoft.com/office/drawing/2014/main" id="{FDAA69D0-97E3-F5D3-C7F7-A43E01AEF4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0C8B4-A6BB-464C-ADE2-F545C1B279F4}" type="slidenum">
              <a:rPr kumimoji="0" lang="en-US" sz="16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10" name="Text Placeholder 9">
            <a:extLst>
              <a:ext uri="{FF2B5EF4-FFF2-40B4-BE49-F238E27FC236}">
                <a16:creationId xmlns:a16="http://schemas.microsoft.com/office/drawing/2014/main" id="{B8FBD352-96DA-1B05-6B6F-5FCBCF01E2CC}"/>
              </a:ext>
            </a:extLst>
          </p:cNvPr>
          <p:cNvSpPr>
            <a:spLocks noGrp="1"/>
          </p:cNvSpPr>
          <p:nvPr>
            <p:ph type="body" sz="quarter" idx="13"/>
          </p:nvPr>
        </p:nvSpPr>
        <p:spPr>
          <a:xfrm>
            <a:off x="3357562" y="2915612"/>
            <a:ext cx="2844423" cy="1874151"/>
          </a:xfrm>
        </p:spPr>
        <p:txBody>
          <a:bodyPr/>
          <a:lstStyle/>
          <a:p>
            <a:r>
              <a:rPr lang="en-US" dirty="0"/>
              <a:t>NAACOS Contacts:</a:t>
            </a:r>
          </a:p>
        </p:txBody>
      </p:sp>
      <p:sp>
        <p:nvSpPr>
          <p:cNvPr id="11" name="Text Placeholder 10">
            <a:extLst>
              <a:ext uri="{FF2B5EF4-FFF2-40B4-BE49-F238E27FC236}">
                <a16:creationId xmlns:a16="http://schemas.microsoft.com/office/drawing/2014/main" id="{6C6A5EB7-D868-DEFB-AE53-636FB1920D2F}"/>
              </a:ext>
            </a:extLst>
          </p:cNvPr>
          <p:cNvSpPr>
            <a:spLocks noGrp="1"/>
          </p:cNvSpPr>
          <p:nvPr>
            <p:ph type="body" sz="quarter" idx="14"/>
          </p:nvPr>
        </p:nvSpPr>
        <p:spPr>
          <a:xfrm>
            <a:off x="6201986" y="2915612"/>
            <a:ext cx="4272050" cy="1874145"/>
          </a:xfrm>
        </p:spPr>
        <p:txBody>
          <a:bodyPr/>
          <a:lstStyle/>
          <a:p>
            <a:r>
              <a:rPr lang="en-US" dirty="0"/>
              <a:t>membership@naacos.com</a:t>
            </a:r>
          </a:p>
          <a:p>
            <a:r>
              <a:rPr lang="en-US" dirty="0"/>
              <a:t>education@naacos.com</a:t>
            </a:r>
          </a:p>
        </p:txBody>
      </p:sp>
    </p:spTree>
    <p:extLst>
      <p:ext uri="{BB962C8B-B14F-4D97-AF65-F5344CB8AC3E}">
        <p14:creationId xmlns:p14="http://schemas.microsoft.com/office/powerpoint/2010/main" val="200630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FD45B-7552-9909-4A48-FD4C375A7D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6E5091-D54C-7A4E-991A-D266A0ABD5A3}"/>
              </a:ext>
            </a:extLst>
          </p:cNvPr>
          <p:cNvSpPr>
            <a:spLocks noGrp="1"/>
          </p:cNvSpPr>
          <p:nvPr>
            <p:ph type="title"/>
          </p:nvPr>
        </p:nvSpPr>
        <p:spPr/>
        <p:txBody>
          <a:bodyPr/>
          <a:lstStyle/>
          <a:p>
            <a:r>
              <a:rPr lang="en-US" dirty="0"/>
              <a:t>Thank you to our Sponsor</a:t>
            </a:r>
          </a:p>
        </p:txBody>
      </p:sp>
      <p:sp>
        <p:nvSpPr>
          <p:cNvPr id="4" name="Slide Number Placeholder 3">
            <a:extLst>
              <a:ext uri="{FF2B5EF4-FFF2-40B4-BE49-F238E27FC236}">
                <a16:creationId xmlns:a16="http://schemas.microsoft.com/office/drawing/2014/main" id="{67F71557-0798-3C01-0159-B23331D00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0C8B4-A6BB-464C-ADE2-F545C1B279F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61F2AA3-6A70-6284-1EE6-3DF804433C46}"/>
              </a:ext>
            </a:extLst>
          </p:cNvPr>
          <p:cNvPicPr>
            <a:picLocks noChangeAspect="1"/>
          </p:cNvPicPr>
          <p:nvPr/>
        </p:nvPicPr>
        <p:blipFill>
          <a:blip r:embed="rId2"/>
          <a:stretch>
            <a:fillRect/>
          </a:stretch>
        </p:blipFill>
        <p:spPr>
          <a:xfrm>
            <a:off x="0" y="1395984"/>
            <a:ext cx="12192000" cy="4066032"/>
          </a:xfrm>
          <a:prstGeom prst="rect">
            <a:avLst/>
          </a:prstGeom>
        </p:spPr>
      </p:pic>
    </p:spTree>
    <p:extLst>
      <p:ext uri="{BB962C8B-B14F-4D97-AF65-F5344CB8AC3E}">
        <p14:creationId xmlns:p14="http://schemas.microsoft.com/office/powerpoint/2010/main" val="936679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380296-5FDA-0142-6AEB-550B0D564494}"/>
              </a:ext>
            </a:extLst>
          </p:cNvPr>
          <p:cNvSpPr>
            <a:spLocks noGrp="1"/>
          </p:cNvSpPr>
          <p:nvPr>
            <p:ph type="sldNum" sz="quarter" idx="12"/>
          </p:nvPr>
        </p:nvSpPr>
        <p:spPr>
          <a:xfrm>
            <a:off x="8737600" y="5865511"/>
            <a:ext cx="2844800" cy="365125"/>
          </a:xfrm>
        </p:spPr>
        <p:txBody>
          <a:bodyPr/>
          <a:lstStyle/>
          <a:p>
            <a:pPr defTabSz="1219170"/>
            <a:fld id="{9CD0C8B4-A6BB-464C-ADE2-F545C1B279F4}" type="slidenum">
              <a:rPr lang="en-US">
                <a:solidFill>
                  <a:srgbClr val="000000">
                    <a:tint val="75000"/>
                  </a:srgbClr>
                </a:solidFill>
                <a:latin typeface="Calibri"/>
              </a:rPr>
              <a:pPr defTabSz="1219170"/>
              <a:t>4</a:t>
            </a:fld>
            <a:endParaRPr lang="en-US">
              <a:solidFill>
                <a:srgbClr val="000000">
                  <a:tint val="75000"/>
                </a:srgbClr>
              </a:solidFill>
              <a:latin typeface="Calibri"/>
            </a:endParaRPr>
          </a:p>
        </p:txBody>
      </p:sp>
      <p:pic>
        <p:nvPicPr>
          <p:cNvPr id="11" name="Content Placeholder 10" descr="Chat with solid fill">
            <a:extLst>
              <a:ext uri="{FF2B5EF4-FFF2-40B4-BE49-F238E27FC236}">
                <a16:creationId xmlns:a16="http://schemas.microsoft.com/office/drawing/2014/main" id="{5F7FA104-41C6-CFD7-B59E-27C284F32ECF}"/>
              </a:ext>
            </a:extLst>
          </p:cNvPr>
          <p:cNvPicPr>
            <a:picLocks noGrp="1" noChangeAspect="1"/>
          </p:cNvPicPr>
          <p:nvPr>
            <p:ph idx="4294967295"/>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28802" y="1247093"/>
            <a:ext cx="2317751" cy="2315633"/>
          </a:xfrm>
        </p:spPr>
      </p:pic>
      <p:pic>
        <p:nvPicPr>
          <p:cNvPr id="9" name="Content Placeholder 8" descr="Cloud Computing with solid fill">
            <a:extLst>
              <a:ext uri="{FF2B5EF4-FFF2-40B4-BE49-F238E27FC236}">
                <a16:creationId xmlns:a16="http://schemas.microsoft.com/office/drawing/2014/main" id="{36C6DEAD-600B-DAB7-5AF9-35EA90D36972}"/>
              </a:ext>
            </a:extLst>
          </p:cNvPr>
          <p:cNvPicPr>
            <a:picLocks noGrp="1" noChangeAspect="1"/>
          </p:cNvPicPr>
          <p:nvPr>
            <p:ph sz="half" idx="4294967295"/>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38481" y="1260628"/>
            <a:ext cx="2438400" cy="2438400"/>
          </a:xfrm>
        </p:spPr>
      </p:pic>
      <p:grpSp>
        <p:nvGrpSpPr>
          <p:cNvPr id="15" name="Group 14">
            <a:extLst>
              <a:ext uri="{FF2B5EF4-FFF2-40B4-BE49-F238E27FC236}">
                <a16:creationId xmlns:a16="http://schemas.microsoft.com/office/drawing/2014/main" id="{51E52100-F81D-C90A-A909-2F23FE08D99A}"/>
              </a:ext>
            </a:extLst>
          </p:cNvPr>
          <p:cNvGrpSpPr/>
          <p:nvPr/>
        </p:nvGrpSpPr>
        <p:grpSpPr>
          <a:xfrm>
            <a:off x="5889412" y="2938156"/>
            <a:ext cx="6302589" cy="2236197"/>
            <a:chOff x="145731" y="2123134"/>
            <a:chExt cx="4962669" cy="1677148"/>
          </a:xfrm>
        </p:grpSpPr>
        <p:sp>
          <p:nvSpPr>
            <p:cNvPr id="16" name="Rectangle 15">
              <a:extLst>
                <a:ext uri="{FF2B5EF4-FFF2-40B4-BE49-F238E27FC236}">
                  <a16:creationId xmlns:a16="http://schemas.microsoft.com/office/drawing/2014/main" id="{175204D2-0140-0C2A-AD35-7C4617FFA085}"/>
                </a:ext>
              </a:extLst>
            </p:cNvPr>
            <p:cNvSpPr/>
            <p:nvPr/>
          </p:nvSpPr>
          <p:spPr>
            <a:xfrm>
              <a:off x="788400" y="2123134"/>
              <a:ext cx="4320000" cy="8707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defTabSz="1219170"/>
              <a:endParaRPr lang="en-US" sz="2400">
                <a:solidFill>
                  <a:srgbClr val="000000">
                    <a:hueOff val="0"/>
                    <a:satOff val="0"/>
                    <a:lumOff val="0"/>
                    <a:alphaOff val="0"/>
                  </a:srgbClr>
                </a:solidFill>
                <a:latin typeface="Calibri"/>
              </a:endParaRPr>
            </a:p>
          </p:txBody>
        </p:sp>
        <p:sp>
          <p:nvSpPr>
            <p:cNvPr id="17" name="TextBox 16">
              <a:extLst>
                <a:ext uri="{FF2B5EF4-FFF2-40B4-BE49-F238E27FC236}">
                  <a16:creationId xmlns:a16="http://schemas.microsoft.com/office/drawing/2014/main" id="{400593C6-E26D-980C-7E8A-C32FFF2C83D5}"/>
                </a:ext>
              </a:extLst>
            </p:cNvPr>
            <p:cNvSpPr txBox="1"/>
            <p:nvPr/>
          </p:nvSpPr>
          <p:spPr>
            <a:xfrm>
              <a:off x="145731" y="2929532"/>
              <a:ext cx="4032000" cy="8707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1659384">
                <a:spcBef>
                  <a:spcPct val="0"/>
                </a:spcBef>
                <a:spcAft>
                  <a:spcPct val="35000"/>
                </a:spcAft>
                <a:defRPr b="1"/>
              </a:pPr>
              <a:r>
                <a:rPr lang="en-US" sz="3200" b="1" dirty="0">
                  <a:solidFill>
                    <a:srgbClr val="000000">
                      <a:hueOff val="0"/>
                      <a:satOff val="0"/>
                      <a:lumOff val="0"/>
                      <a:alphaOff val="0"/>
                    </a:srgbClr>
                  </a:solidFill>
                  <a:latin typeface="Calibri"/>
                </a:rPr>
                <a:t>Webinar is being recorded</a:t>
              </a:r>
            </a:p>
          </p:txBody>
        </p:sp>
      </p:grpSp>
      <p:grpSp>
        <p:nvGrpSpPr>
          <p:cNvPr id="18" name="Group 17">
            <a:extLst>
              <a:ext uri="{FF2B5EF4-FFF2-40B4-BE49-F238E27FC236}">
                <a16:creationId xmlns:a16="http://schemas.microsoft.com/office/drawing/2014/main" id="{4559CAD9-6C36-CE03-92D2-A6A0FD688C14}"/>
              </a:ext>
            </a:extLst>
          </p:cNvPr>
          <p:cNvGrpSpPr/>
          <p:nvPr/>
        </p:nvGrpSpPr>
        <p:grpSpPr>
          <a:xfrm>
            <a:off x="615397" y="3320569"/>
            <a:ext cx="5420000" cy="1403155"/>
            <a:chOff x="5864400" y="2123134"/>
            <a:chExt cx="4320000" cy="1052366"/>
          </a:xfrm>
        </p:grpSpPr>
        <p:sp>
          <p:nvSpPr>
            <p:cNvPr id="19" name="Rectangle 18">
              <a:extLst>
                <a:ext uri="{FF2B5EF4-FFF2-40B4-BE49-F238E27FC236}">
                  <a16:creationId xmlns:a16="http://schemas.microsoft.com/office/drawing/2014/main" id="{41482061-C808-9F10-FCBB-8E9A028F9D55}"/>
                </a:ext>
              </a:extLst>
            </p:cNvPr>
            <p:cNvSpPr/>
            <p:nvPr/>
          </p:nvSpPr>
          <p:spPr>
            <a:xfrm>
              <a:off x="5864400" y="2123134"/>
              <a:ext cx="4320000" cy="8707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defTabSz="1219170"/>
              <a:endParaRPr lang="en-US" sz="2400">
                <a:solidFill>
                  <a:srgbClr val="000000">
                    <a:hueOff val="0"/>
                    <a:satOff val="0"/>
                    <a:lumOff val="0"/>
                    <a:alphaOff val="0"/>
                  </a:srgbClr>
                </a:solidFill>
                <a:latin typeface="Calibri"/>
              </a:endParaRPr>
            </a:p>
          </p:txBody>
        </p:sp>
        <p:sp>
          <p:nvSpPr>
            <p:cNvPr id="20" name="TextBox 19">
              <a:extLst>
                <a:ext uri="{FF2B5EF4-FFF2-40B4-BE49-F238E27FC236}">
                  <a16:creationId xmlns:a16="http://schemas.microsoft.com/office/drawing/2014/main" id="{482AFD2B-6E50-B7CE-C047-FE3938E73EBA}"/>
                </a:ext>
              </a:extLst>
            </p:cNvPr>
            <p:cNvSpPr txBox="1"/>
            <p:nvPr/>
          </p:nvSpPr>
          <p:spPr>
            <a:xfrm>
              <a:off x="6051552" y="2304750"/>
              <a:ext cx="4081396" cy="8707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1659384">
                <a:spcBef>
                  <a:spcPct val="0"/>
                </a:spcBef>
                <a:spcAft>
                  <a:spcPct val="35000"/>
                </a:spcAft>
                <a:defRPr b="1"/>
              </a:pPr>
              <a:r>
                <a:rPr lang="en-US" sz="3200" b="1" dirty="0">
                  <a:solidFill>
                    <a:srgbClr val="000000">
                      <a:hueOff val="0"/>
                      <a:satOff val="0"/>
                      <a:lumOff val="0"/>
                      <a:alphaOff val="0"/>
                    </a:srgbClr>
                  </a:solidFill>
                  <a:latin typeface="Calibri"/>
                </a:rPr>
                <a:t>Q&amp;A will take place throughout the program</a:t>
              </a:r>
            </a:p>
          </p:txBody>
        </p:sp>
      </p:grpSp>
      <p:grpSp>
        <p:nvGrpSpPr>
          <p:cNvPr id="21" name="Group 20">
            <a:extLst>
              <a:ext uri="{FF2B5EF4-FFF2-40B4-BE49-F238E27FC236}">
                <a16:creationId xmlns:a16="http://schemas.microsoft.com/office/drawing/2014/main" id="{628D833A-0BD8-7603-40C2-AE44B1D767D0}"/>
              </a:ext>
            </a:extLst>
          </p:cNvPr>
          <p:cNvGrpSpPr/>
          <p:nvPr/>
        </p:nvGrpSpPr>
        <p:grpSpPr>
          <a:xfrm>
            <a:off x="5588000" y="3960444"/>
            <a:ext cx="5445760" cy="2270193"/>
            <a:chOff x="788400" y="3070819"/>
            <a:chExt cx="4320000" cy="1702645"/>
          </a:xfrm>
        </p:grpSpPr>
        <p:sp>
          <p:nvSpPr>
            <p:cNvPr id="22" name="Rectangle 21">
              <a:extLst>
                <a:ext uri="{FF2B5EF4-FFF2-40B4-BE49-F238E27FC236}">
                  <a16:creationId xmlns:a16="http://schemas.microsoft.com/office/drawing/2014/main" id="{B0B74B78-FCFA-6677-681C-96EB1ECEB245}"/>
                </a:ext>
              </a:extLst>
            </p:cNvPr>
            <p:cNvSpPr/>
            <p:nvPr/>
          </p:nvSpPr>
          <p:spPr>
            <a:xfrm>
              <a:off x="788400" y="3070819"/>
              <a:ext cx="4320000" cy="12216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defTabSz="1219170"/>
              <a:endParaRPr lang="en-US" sz="2400">
                <a:solidFill>
                  <a:srgbClr val="000000">
                    <a:hueOff val="0"/>
                    <a:satOff val="0"/>
                    <a:lumOff val="0"/>
                    <a:alphaOff val="0"/>
                  </a:srgbClr>
                </a:solidFill>
                <a:latin typeface="Calibri"/>
              </a:endParaRPr>
            </a:p>
          </p:txBody>
        </p:sp>
        <p:sp>
          <p:nvSpPr>
            <p:cNvPr id="23" name="TextBox 22">
              <a:extLst>
                <a:ext uri="{FF2B5EF4-FFF2-40B4-BE49-F238E27FC236}">
                  <a16:creationId xmlns:a16="http://schemas.microsoft.com/office/drawing/2014/main" id="{75F9B3D8-3AE2-6B2C-BA24-5427B498CD61}"/>
                </a:ext>
              </a:extLst>
            </p:cNvPr>
            <p:cNvSpPr txBox="1"/>
            <p:nvPr/>
          </p:nvSpPr>
          <p:spPr>
            <a:xfrm>
              <a:off x="1241129" y="3551828"/>
              <a:ext cx="3771940" cy="12216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1066747">
                <a:spcBef>
                  <a:spcPct val="0"/>
                </a:spcBef>
                <a:spcAft>
                  <a:spcPct val="35000"/>
                </a:spcAft>
              </a:pPr>
              <a:r>
                <a:rPr lang="en-US" sz="2400" dirty="0">
                  <a:solidFill>
                    <a:srgbClr val="000000">
                      <a:hueOff val="0"/>
                      <a:satOff val="0"/>
                      <a:lumOff val="0"/>
                      <a:alphaOff val="0"/>
                    </a:srgbClr>
                  </a:solidFill>
                  <a:latin typeface="Calibri"/>
                </a:rPr>
                <a:t>The recording and slides will be available on the </a:t>
              </a:r>
              <a:r>
                <a:rPr lang="en-US" sz="2400" dirty="0">
                  <a:solidFill>
                    <a:srgbClr val="000000">
                      <a:hueOff val="0"/>
                      <a:satOff val="0"/>
                      <a:lumOff val="0"/>
                      <a:alphaOff val="0"/>
                    </a:srgbClr>
                  </a:solidFill>
                  <a:latin typeface="Calibri"/>
                  <a:hlinkClick r:id="rId5"/>
                </a:rPr>
                <a:t>NAACOS website </a:t>
              </a:r>
              <a:r>
                <a:rPr lang="en-US" sz="2400" dirty="0">
                  <a:solidFill>
                    <a:srgbClr val="000000">
                      <a:hueOff val="0"/>
                      <a:satOff val="0"/>
                      <a:lumOff val="0"/>
                      <a:alphaOff val="0"/>
                    </a:srgbClr>
                  </a:solidFill>
                  <a:latin typeface="Calibri"/>
                </a:rPr>
                <a:t>within 48 hours.</a:t>
              </a:r>
              <a:endParaRPr lang="en-US" sz="2400" b="1" dirty="0">
                <a:solidFill>
                  <a:srgbClr val="000000">
                    <a:hueOff val="0"/>
                    <a:satOff val="0"/>
                    <a:lumOff val="0"/>
                    <a:alphaOff val="0"/>
                  </a:srgbClr>
                </a:solidFill>
                <a:latin typeface="Calibri"/>
              </a:endParaRPr>
            </a:p>
          </p:txBody>
        </p:sp>
      </p:grpSp>
      <p:grpSp>
        <p:nvGrpSpPr>
          <p:cNvPr id="24" name="Group 23">
            <a:extLst>
              <a:ext uri="{FF2B5EF4-FFF2-40B4-BE49-F238E27FC236}">
                <a16:creationId xmlns:a16="http://schemas.microsoft.com/office/drawing/2014/main" id="{511C149D-966A-F193-D807-E42ADB64FBDD}"/>
              </a:ext>
            </a:extLst>
          </p:cNvPr>
          <p:cNvGrpSpPr/>
          <p:nvPr/>
        </p:nvGrpSpPr>
        <p:grpSpPr>
          <a:xfrm>
            <a:off x="716997" y="4558621"/>
            <a:ext cx="5216800" cy="1715179"/>
            <a:chOff x="5952744" y="3132877"/>
            <a:chExt cx="4320000" cy="1286384"/>
          </a:xfrm>
        </p:grpSpPr>
        <p:sp>
          <p:nvSpPr>
            <p:cNvPr id="25" name="Rectangle 24">
              <a:extLst>
                <a:ext uri="{FF2B5EF4-FFF2-40B4-BE49-F238E27FC236}">
                  <a16:creationId xmlns:a16="http://schemas.microsoft.com/office/drawing/2014/main" id="{28D80E9E-A73B-F108-5C66-82555366D106}"/>
                </a:ext>
              </a:extLst>
            </p:cNvPr>
            <p:cNvSpPr/>
            <p:nvPr/>
          </p:nvSpPr>
          <p:spPr>
            <a:xfrm>
              <a:off x="5952744" y="3197625"/>
              <a:ext cx="4320000" cy="12216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defTabSz="1219170"/>
              <a:endParaRPr lang="en-US" sz="2400">
                <a:solidFill>
                  <a:srgbClr val="000000">
                    <a:hueOff val="0"/>
                    <a:satOff val="0"/>
                    <a:lumOff val="0"/>
                    <a:alphaOff val="0"/>
                  </a:srgbClr>
                </a:solidFill>
                <a:latin typeface="Calibri"/>
              </a:endParaRPr>
            </a:p>
          </p:txBody>
        </p:sp>
        <p:sp>
          <p:nvSpPr>
            <p:cNvPr id="26" name="TextBox 25">
              <a:extLst>
                <a:ext uri="{FF2B5EF4-FFF2-40B4-BE49-F238E27FC236}">
                  <a16:creationId xmlns:a16="http://schemas.microsoft.com/office/drawing/2014/main" id="{2B1F25D7-FC94-A069-6CD3-C687DC881E75}"/>
                </a:ext>
              </a:extLst>
            </p:cNvPr>
            <p:cNvSpPr txBox="1"/>
            <p:nvPr/>
          </p:nvSpPr>
          <p:spPr>
            <a:xfrm>
              <a:off x="6168435" y="3132877"/>
              <a:ext cx="3937487" cy="12216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1066747">
                <a:spcBef>
                  <a:spcPct val="0"/>
                </a:spcBef>
                <a:spcAft>
                  <a:spcPct val="35000"/>
                </a:spcAft>
              </a:pPr>
              <a:r>
                <a:rPr lang="en-US" sz="2400" dirty="0">
                  <a:solidFill>
                    <a:srgbClr val="000000">
                      <a:hueOff val="0"/>
                      <a:satOff val="0"/>
                      <a:lumOff val="0"/>
                      <a:alphaOff val="0"/>
                    </a:srgbClr>
                  </a:solidFill>
                  <a:latin typeface="Calibri"/>
                </a:rPr>
                <a:t>You can submit written questions using the </a:t>
              </a:r>
              <a:r>
                <a:rPr lang="en-US" sz="2400" b="1" dirty="0">
                  <a:solidFill>
                    <a:srgbClr val="000000">
                      <a:hueOff val="0"/>
                      <a:satOff val="0"/>
                      <a:lumOff val="0"/>
                      <a:alphaOff val="0"/>
                    </a:srgbClr>
                  </a:solidFill>
                  <a:latin typeface="Calibri"/>
                </a:rPr>
                <a:t>“Q&amp;A” tab </a:t>
              </a:r>
              <a:r>
                <a:rPr lang="en-US" sz="2400" dirty="0">
                  <a:solidFill>
                    <a:srgbClr val="000000">
                      <a:hueOff val="0"/>
                      <a:satOff val="0"/>
                      <a:lumOff val="0"/>
                      <a:alphaOff val="0"/>
                    </a:srgbClr>
                  </a:solidFill>
                  <a:latin typeface="Calibri"/>
                </a:rPr>
                <a:t>(not chat) at any time during the webinar.</a:t>
              </a:r>
            </a:p>
          </p:txBody>
        </p:sp>
      </p:grpSp>
      <p:pic>
        <p:nvPicPr>
          <p:cNvPr id="3" name="Picture 2">
            <a:extLst>
              <a:ext uri="{FF2B5EF4-FFF2-40B4-BE49-F238E27FC236}">
                <a16:creationId xmlns:a16="http://schemas.microsoft.com/office/drawing/2014/main" id="{D3DB0DA6-E175-E809-C34F-5FFF4E2E2925}"/>
              </a:ext>
            </a:extLst>
          </p:cNvPr>
          <p:cNvPicPr>
            <a:picLocks noChangeAspect="1"/>
          </p:cNvPicPr>
          <p:nvPr/>
        </p:nvPicPr>
        <p:blipFill>
          <a:blip r:embed="rId6"/>
          <a:stretch>
            <a:fillRect/>
          </a:stretch>
        </p:blipFill>
        <p:spPr>
          <a:xfrm>
            <a:off x="10363199" y="289615"/>
            <a:ext cx="1382555" cy="1044271"/>
          </a:xfrm>
          <a:prstGeom prst="rect">
            <a:avLst/>
          </a:prstGeom>
        </p:spPr>
      </p:pic>
    </p:spTree>
    <p:extLst>
      <p:ext uri="{BB962C8B-B14F-4D97-AF65-F5344CB8AC3E}">
        <p14:creationId xmlns:p14="http://schemas.microsoft.com/office/powerpoint/2010/main" val="16406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749" y="2064610"/>
            <a:ext cx="10410307" cy="1828801"/>
          </a:xfrm>
        </p:spPr>
        <p:txBody>
          <a:bodyPr>
            <a:normAutofit/>
          </a:bodyPr>
          <a:lstStyle/>
          <a:p>
            <a:r>
              <a:rPr lang="en-US" sz="2800" dirty="0">
                <a:latin typeface="Univia Pro" panose="00000800000000000000" pitchFamily="50" charset="0"/>
              </a:rPr>
              <a:t>NAACOS Innovation Spotlight – AI Series</a:t>
            </a:r>
            <a:br>
              <a:rPr lang="en-US" sz="2800" dirty="0"/>
            </a:br>
            <a:r>
              <a:rPr lang="en-US" sz="2800" dirty="0"/>
              <a:t>AI That Delivers: Transparent and Defensible Pop Health Opportunity Identification</a:t>
            </a:r>
            <a:endParaRPr sz="2800" dirty="0"/>
          </a:p>
        </p:txBody>
      </p:sp>
      <p:sp>
        <p:nvSpPr>
          <p:cNvPr id="3" name="TextBox 2"/>
          <p:cNvSpPr txBox="1"/>
          <p:nvPr/>
        </p:nvSpPr>
        <p:spPr>
          <a:xfrm>
            <a:off x="11016234" y="6630067"/>
            <a:ext cx="894797" cy="2308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203600"/>
                </a:solidFill>
                <a:latin typeface="Open Sans"/>
              </a:rPr>
              <a:t>May 12</a:t>
            </a:r>
            <a:r>
              <a:rPr kumimoji="0" lang="en-US" sz="900" b="0" i="0" u="none" strike="noStrike" kern="1200" cap="none" spc="0" normalizeH="0" baseline="0" noProof="0" dirty="0">
                <a:ln>
                  <a:noFill/>
                </a:ln>
                <a:solidFill>
                  <a:srgbClr val="203600"/>
                </a:solidFill>
                <a:effectLst/>
                <a:uLnTx/>
                <a:uFillTx/>
                <a:latin typeface="Open Sans"/>
                <a:ea typeface="+mn-ea"/>
                <a:cs typeface="+mn-cs"/>
              </a:rPr>
              <a:t>,</a:t>
            </a:r>
            <a:r>
              <a:rPr kumimoji="0" sz="900" b="0" i="0" u="none" strike="noStrike" kern="1200" cap="none" spc="0" normalizeH="0" baseline="0" noProof="0" dirty="0">
                <a:ln>
                  <a:noFill/>
                </a:ln>
                <a:solidFill>
                  <a:srgbClr val="203600"/>
                </a:solidFill>
                <a:effectLst/>
                <a:uLnTx/>
                <a:uFillTx/>
                <a:latin typeface="Open Sans"/>
                <a:ea typeface="+mn-ea"/>
                <a:cs typeface="+mn-cs"/>
              </a:rPr>
              <a:t> 2026</a:t>
            </a:r>
          </a:p>
        </p:txBody>
      </p:sp>
      <p:sp>
        <p:nvSpPr>
          <p:cNvPr id="4" name="AutoShape 2" descr="NEA Portfolio: Belong Health">
            <a:extLst>
              <a:ext uri="{FF2B5EF4-FFF2-40B4-BE49-F238E27FC236}">
                <a16:creationId xmlns:a16="http://schemas.microsoft.com/office/drawing/2014/main" id="{5943008A-6AC4-CFFD-9607-10181BA3CD35}"/>
              </a:ext>
            </a:extLst>
          </p:cNvPr>
          <p:cNvSpPr>
            <a:spLocks noChangeAspect="1" noChangeArrowheads="1"/>
          </p:cNvSpPr>
          <p:nvPr/>
        </p:nvSpPr>
        <p:spPr bwMode="auto">
          <a:xfrm>
            <a:off x="5456903" y="3276599"/>
            <a:ext cx="791497" cy="7914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3600"/>
              </a:solidFill>
              <a:effectLst/>
              <a:uLnTx/>
              <a:uFillTx/>
              <a:latin typeface="Open Sans"/>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334F5-2416-F7AC-EBEC-0271428C9246}"/>
              </a:ext>
            </a:extLst>
          </p:cNvPr>
          <p:cNvSpPr>
            <a:spLocks noGrp="1"/>
          </p:cNvSpPr>
          <p:nvPr>
            <p:ph type="title"/>
          </p:nvPr>
        </p:nvSpPr>
        <p:spPr>
          <a:xfrm>
            <a:off x="579498" y="1741403"/>
            <a:ext cx="10353762" cy="1828813"/>
          </a:xfrm>
        </p:spPr>
        <p:txBody>
          <a:bodyPr/>
          <a:lstStyle/>
          <a:p>
            <a:r>
              <a:rPr lang="en-US" dirty="0"/>
              <a:t>Healthcare doesn’t have an AI problem.</a:t>
            </a:r>
          </a:p>
        </p:txBody>
      </p:sp>
      <p:sp>
        <p:nvSpPr>
          <p:cNvPr id="3" name="Text Placeholder 2">
            <a:extLst>
              <a:ext uri="{FF2B5EF4-FFF2-40B4-BE49-F238E27FC236}">
                <a16:creationId xmlns:a16="http://schemas.microsoft.com/office/drawing/2014/main" id="{C7E0DD01-22E0-5636-48B4-F113699E4C38}"/>
              </a:ext>
            </a:extLst>
          </p:cNvPr>
          <p:cNvSpPr>
            <a:spLocks noGrp="1"/>
          </p:cNvSpPr>
          <p:nvPr>
            <p:ph type="body" idx="1"/>
          </p:nvPr>
        </p:nvSpPr>
        <p:spPr>
          <a:xfrm>
            <a:off x="579498" y="3743775"/>
            <a:ext cx="10353762" cy="1333494"/>
          </a:xfrm>
        </p:spPr>
        <p:txBody>
          <a:bodyPr/>
          <a:lstStyle/>
          <a:p>
            <a:r>
              <a:rPr lang="en-US" sz="4000" i="1" dirty="0"/>
              <a:t>It has a </a:t>
            </a:r>
            <a:r>
              <a:rPr lang="en-US" sz="4000" b="1" i="1" dirty="0"/>
              <a:t>trust </a:t>
            </a:r>
            <a:r>
              <a:rPr lang="en-US" sz="4000" i="1" dirty="0"/>
              <a:t>problem.</a:t>
            </a:r>
          </a:p>
        </p:txBody>
      </p:sp>
      <p:sp>
        <p:nvSpPr>
          <p:cNvPr id="4" name="Text Placeholder 2">
            <a:extLst>
              <a:ext uri="{FF2B5EF4-FFF2-40B4-BE49-F238E27FC236}">
                <a16:creationId xmlns:a16="http://schemas.microsoft.com/office/drawing/2014/main" id="{39C50A85-5CFD-3165-64EA-52D4391E5D8A}"/>
              </a:ext>
            </a:extLst>
          </p:cNvPr>
          <p:cNvSpPr txBox="1">
            <a:spLocks/>
          </p:cNvSpPr>
          <p:nvPr/>
        </p:nvSpPr>
        <p:spPr>
          <a:xfrm>
            <a:off x="441846" y="4860959"/>
            <a:ext cx="10353762" cy="1333494"/>
          </a:xfrm>
          <a:prstGeom prst="rect">
            <a:avLst/>
          </a:prstGeom>
          <a:effectLst/>
        </p:spPr>
        <p:txBody>
          <a:bodyPr vert="horz" lIns="91440" tIns="45720" rIns="91440" bIns="45720" rtlCol="0" anchor="t">
            <a:noAutofit/>
          </a:bodyPr>
          <a:lstStyle>
            <a:lvl1pPr marL="0" indent="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None/>
              <a:defRPr sz="2000" kern="1200">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lnSpc>
                <a:spcPct val="100000"/>
              </a:lnSpc>
              <a:spcBef>
                <a:spcPct val="20000"/>
              </a:spcBef>
              <a:spcAft>
                <a:spcPts val="600"/>
              </a:spcAft>
              <a:buClr>
                <a:schemeClr val="accent1"/>
              </a:buClr>
              <a:buSzPct val="70000"/>
              <a:buFont typeface="Wingdings 2" panose="05020102010507070707" pitchFamily="18"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71BF00"/>
              </a:buClr>
              <a:buSzPct val="70000"/>
              <a:buFont typeface="Arial" panose="020B0604020202020204" pitchFamily="34" charset="0"/>
              <a:buChar char="•"/>
              <a:tabLst/>
              <a:defRPr/>
            </a:pPr>
            <a:r>
              <a:rPr kumimoji="0" lang="en-US" sz="1800" b="0" i="0" u="none" strike="noStrike" kern="1200" cap="none" spc="0" normalizeH="0" baseline="0" noProof="0" dirty="0">
                <a:ln>
                  <a:solidFill>
                    <a:srgbClr val="FFFFFF">
                      <a:lumMod val="75000"/>
                      <a:lumOff val="25000"/>
                      <a:alpha val="10000"/>
                    </a:srgbClr>
                  </a:solidFill>
                </a:ln>
                <a:solidFill>
                  <a:srgbClr val="FFFFFF"/>
                </a:solidFill>
                <a:effectLst>
                  <a:outerShdw blurRad="9525" dist="25400" dir="14640000" algn="tl" rotWithShape="0">
                    <a:srgbClr val="FFFFFF">
                      <a:alpha val="30000"/>
                    </a:srgbClr>
                  </a:outerShdw>
                </a:effectLst>
                <a:uLnTx/>
                <a:uFillTx/>
                <a:latin typeface="Open Sans"/>
                <a:ea typeface="+mn-ea"/>
                <a:cs typeface="+mn-cs"/>
              </a:rPr>
              <a:t>Black-box AI no one can explain to a clinician</a:t>
            </a:r>
          </a:p>
          <a:p>
            <a:pPr marL="285750" marR="0" lvl="0" indent="-285750" algn="l" defTabSz="457200" rtl="0" eaLnBrk="1" fontAlgn="auto" latinLnBrk="0" hangingPunct="1">
              <a:lnSpc>
                <a:spcPct val="100000"/>
              </a:lnSpc>
              <a:spcBef>
                <a:spcPct val="20000"/>
              </a:spcBef>
              <a:spcAft>
                <a:spcPts val="600"/>
              </a:spcAft>
              <a:buClr>
                <a:srgbClr val="71BF00"/>
              </a:buClr>
              <a:buSzPct val="70000"/>
              <a:buFont typeface="Arial" panose="020B0604020202020204" pitchFamily="34" charset="0"/>
              <a:buChar char="•"/>
              <a:tabLst/>
              <a:defRPr/>
            </a:pPr>
            <a:r>
              <a:rPr kumimoji="0" lang="en-US" sz="1800" b="0" i="0" u="none" strike="noStrike" kern="1200" cap="none" spc="0" normalizeH="0" baseline="0" noProof="0" dirty="0">
                <a:ln>
                  <a:solidFill>
                    <a:srgbClr val="FFFFFF">
                      <a:lumMod val="75000"/>
                      <a:lumOff val="25000"/>
                      <a:alpha val="10000"/>
                    </a:srgbClr>
                  </a:solidFill>
                </a:ln>
                <a:solidFill>
                  <a:srgbClr val="FFFFFF"/>
                </a:solidFill>
                <a:effectLst>
                  <a:outerShdw blurRad="9525" dist="25400" dir="14640000" algn="tl" rotWithShape="0">
                    <a:srgbClr val="FFFFFF">
                      <a:alpha val="30000"/>
                    </a:srgbClr>
                  </a:outerShdw>
                </a:effectLst>
                <a:uLnTx/>
                <a:uFillTx/>
                <a:latin typeface="Open Sans"/>
                <a:ea typeface="+mn-ea"/>
                <a:cs typeface="+mn-cs"/>
              </a:rPr>
              <a:t>Hallucinations that corrupt population health decisions</a:t>
            </a:r>
          </a:p>
          <a:p>
            <a:pPr marL="285750" marR="0" lvl="0" indent="-285750" algn="l" defTabSz="457200" rtl="0" eaLnBrk="1" fontAlgn="auto" latinLnBrk="0" hangingPunct="1">
              <a:lnSpc>
                <a:spcPct val="100000"/>
              </a:lnSpc>
              <a:spcBef>
                <a:spcPct val="20000"/>
              </a:spcBef>
              <a:spcAft>
                <a:spcPts val="600"/>
              </a:spcAft>
              <a:buClr>
                <a:srgbClr val="71BF00"/>
              </a:buClr>
              <a:buSzPct val="70000"/>
              <a:buFont typeface="Arial" panose="020B0604020202020204" pitchFamily="34" charset="0"/>
              <a:buChar char="•"/>
              <a:tabLst/>
              <a:defRPr/>
            </a:pPr>
            <a:r>
              <a:rPr kumimoji="0" lang="en-US" sz="1800" b="0" i="0" u="none" strike="noStrike" kern="1200" cap="none" spc="0" normalizeH="0" baseline="0" noProof="0" dirty="0">
                <a:ln>
                  <a:solidFill>
                    <a:srgbClr val="FFFFFF">
                      <a:lumMod val="75000"/>
                      <a:lumOff val="25000"/>
                      <a:alpha val="10000"/>
                    </a:srgbClr>
                  </a:solidFill>
                </a:ln>
                <a:solidFill>
                  <a:srgbClr val="FFFFFF"/>
                </a:solidFill>
                <a:effectLst>
                  <a:outerShdw blurRad="9525" dist="25400" dir="14640000" algn="tl" rotWithShape="0">
                    <a:srgbClr val="FFFFFF">
                      <a:alpha val="30000"/>
                    </a:srgbClr>
                  </a:outerShdw>
                </a:effectLst>
                <a:uLnTx/>
                <a:uFillTx/>
                <a:latin typeface="Open Sans"/>
                <a:ea typeface="+mn-ea"/>
                <a:cs typeface="+mn-cs"/>
              </a:rPr>
              <a:t>Insights that collapse under analytical scrutiny</a:t>
            </a:r>
          </a:p>
        </p:txBody>
      </p:sp>
    </p:spTree>
    <p:extLst>
      <p:ext uri="{BB962C8B-B14F-4D97-AF65-F5344CB8AC3E}">
        <p14:creationId xmlns:p14="http://schemas.microsoft.com/office/powerpoint/2010/main" val="7964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E291-608B-8B18-EDFF-8EB8DB7413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9427EF-2D05-E9E6-86D1-9C5A80D95ACB}"/>
              </a:ext>
            </a:extLst>
          </p:cNvPr>
          <p:cNvSpPr>
            <a:spLocks noGrp="1"/>
          </p:cNvSpPr>
          <p:nvPr>
            <p:ph type="title"/>
          </p:nvPr>
        </p:nvSpPr>
        <p:spPr>
          <a:xfrm>
            <a:off x="913795" y="376687"/>
            <a:ext cx="10353762" cy="1257300"/>
          </a:xfrm>
        </p:spPr>
        <p:txBody>
          <a:bodyPr/>
          <a:lstStyle/>
          <a:p>
            <a:r>
              <a:rPr lang="en-US" dirty="0"/>
              <a:t>Today’s objectives</a:t>
            </a:r>
          </a:p>
        </p:txBody>
      </p:sp>
      <p:sp>
        <p:nvSpPr>
          <p:cNvPr id="3" name="Content Placeholder 2">
            <a:extLst>
              <a:ext uri="{FF2B5EF4-FFF2-40B4-BE49-F238E27FC236}">
                <a16:creationId xmlns:a16="http://schemas.microsoft.com/office/drawing/2014/main" id="{EE5C48CC-3192-57C1-3BBC-2D30694672C5}"/>
              </a:ext>
            </a:extLst>
          </p:cNvPr>
          <p:cNvSpPr>
            <a:spLocks noGrp="1"/>
          </p:cNvSpPr>
          <p:nvPr>
            <p:ph idx="1"/>
          </p:nvPr>
        </p:nvSpPr>
        <p:spPr>
          <a:xfrm>
            <a:off x="913795" y="1215788"/>
            <a:ext cx="10585216" cy="4426423"/>
          </a:xfrm>
        </p:spPr>
        <p:txBody>
          <a:bodyPr/>
          <a:lstStyle/>
          <a:p>
            <a:pPr marL="494100" indent="-457200">
              <a:spcAft>
                <a:spcPts val="1200"/>
              </a:spcAft>
              <a:buFont typeface="+mj-lt"/>
              <a:buAutoNum type="arabicPeriod"/>
            </a:pPr>
            <a:r>
              <a:rPr lang="en-US" sz="1800" b="1" dirty="0"/>
              <a:t>Understand the analytics gap </a:t>
            </a:r>
            <a:r>
              <a:rPr lang="en-US" sz="1800" dirty="0"/>
              <a:t>between static dashboards and labor-intensive manual analysis, and how AI can responsibly bridge it</a:t>
            </a:r>
          </a:p>
          <a:p>
            <a:pPr marL="494100" indent="-457200">
              <a:spcAft>
                <a:spcPts val="1200"/>
              </a:spcAft>
              <a:buFont typeface="+mj-lt"/>
              <a:buAutoNum type="arabicPeriod"/>
            </a:pPr>
            <a:r>
              <a:rPr lang="en-US" sz="1800" b="1" dirty="0"/>
              <a:t>Learn how agentic AI works </a:t>
            </a:r>
            <a:r>
              <a:rPr lang="en-US" sz="1800" dirty="0"/>
              <a:t>in pop health workflows using tools, prompts, and structured automation</a:t>
            </a:r>
          </a:p>
          <a:p>
            <a:pPr marL="494100" indent="-457200">
              <a:spcAft>
                <a:spcPts val="1200"/>
              </a:spcAft>
              <a:buFont typeface="+mj-lt"/>
              <a:buAutoNum type="arabicPeriod"/>
            </a:pPr>
            <a:r>
              <a:rPr lang="en-US" sz="1800" b="1" dirty="0"/>
              <a:t>Identify the 3 key guardrails </a:t>
            </a:r>
            <a:r>
              <a:rPr lang="en-US" sz="1800" dirty="0"/>
              <a:t>for trustworthy AI:</a:t>
            </a:r>
          </a:p>
          <a:p>
            <a:pPr marL="871200" lvl="1" indent="-457200">
              <a:spcAft>
                <a:spcPts val="1200"/>
              </a:spcAft>
              <a:buFont typeface="Wingdings" panose="05000000000000000000" pitchFamily="2" charset="2"/>
              <a:buChar char="Ø"/>
            </a:pPr>
            <a:r>
              <a:rPr lang="en-US" sz="1600" dirty="0"/>
              <a:t>Human-validated data models</a:t>
            </a:r>
          </a:p>
          <a:p>
            <a:pPr marL="871200" lvl="1" indent="-457200">
              <a:spcAft>
                <a:spcPts val="1200"/>
              </a:spcAft>
              <a:buFont typeface="Wingdings" panose="05000000000000000000" pitchFamily="2" charset="2"/>
              <a:buChar char="Ø"/>
            </a:pPr>
            <a:r>
              <a:rPr lang="en-US" sz="1600" dirty="0"/>
              <a:t>Prescriptive prompting</a:t>
            </a:r>
          </a:p>
          <a:p>
            <a:pPr marL="871200" lvl="1" indent="-457200">
              <a:spcAft>
                <a:spcPts val="1200"/>
              </a:spcAft>
              <a:buFont typeface="Wingdings" panose="05000000000000000000" pitchFamily="2" charset="2"/>
              <a:buChar char="Ø"/>
            </a:pPr>
            <a:r>
              <a:rPr lang="en-US" sz="1600" dirty="0"/>
              <a:t>Auditable SQL + results tracking</a:t>
            </a:r>
          </a:p>
          <a:p>
            <a:pPr marL="494100" indent="-457200">
              <a:spcAft>
                <a:spcPts val="1200"/>
              </a:spcAft>
              <a:buFont typeface="+mj-lt"/>
              <a:buAutoNum type="arabicPeriod"/>
            </a:pPr>
            <a:r>
              <a:rPr lang="en-US" sz="1800" b="1" dirty="0"/>
              <a:t>See how constrained AI improvisation can improve opportunity identification</a:t>
            </a:r>
            <a:r>
              <a:rPr lang="en-US" sz="1800" dirty="0"/>
              <a:t>, prioritization, and storytelling</a:t>
            </a:r>
          </a:p>
          <a:p>
            <a:pPr marL="494100" indent="-457200">
              <a:spcAft>
                <a:spcPts val="1200"/>
              </a:spcAft>
              <a:buFont typeface="+mj-lt"/>
              <a:buAutoNum type="arabicPeriod"/>
            </a:pPr>
            <a:r>
              <a:rPr lang="en-US" sz="1800" b="1" dirty="0"/>
              <a:t>Explore practical strategies for scaling AI-driven analytics </a:t>
            </a:r>
            <a:r>
              <a:rPr lang="en-US" sz="1800" dirty="0"/>
              <a:t>while maintaining human oversight and stakeholder trust</a:t>
            </a:r>
          </a:p>
        </p:txBody>
      </p:sp>
      <p:sp>
        <p:nvSpPr>
          <p:cNvPr id="4" name="Slide Number Placeholder 3">
            <a:extLst>
              <a:ext uri="{FF2B5EF4-FFF2-40B4-BE49-F238E27FC236}">
                <a16:creationId xmlns:a16="http://schemas.microsoft.com/office/drawing/2014/main" id="{54FB20F5-5979-9175-8970-EEE1AF6A8D45}"/>
              </a:ext>
            </a:extLst>
          </p:cNvPr>
          <p:cNvSpPr>
            <a:spLocks noGrp="1"/>
          </p:cNvSpPr>
          <p:nvPr>
            <p:ph type="sldNum" sz="quarter" idx="4"/>
          </p:nvPr>
        </p:nvSpPr>
        <p:spPr/>
        <p:txBody>
          <a:bodyPr/>
          <a:lstStyle/>
          <a:p>
            <a:fld id="{3A98EE3D-8CD1-4C3F-BD1C-C98C9596463C}" type="slidenum">
              <a:rPr lang="en-US" smtClean="0"/>
              <a:pPr/>
              <a:t>7</a:t>
            </a:fld>
            <a:endParaRPr lang="en-US"/>
          </a:p>
        </p:txBody>
      </p:sp>
      <p:sp>
        <p:nvSpPr>
          <p:cNvPr id="5" name="Footer Placeholder 4">
            <a:extLst>
              <a:ext uri="{FF2B5EF4-FFF2-40B4-BE49-F238E27FC236}">
                <a16:creationId xmlns:a16="http://schemas.microsoft.com/office/drawing/2014/main" id="{ED6EB9C9-F42A-8D50-48E2-0DBBE7667184}"/>
              </a:ext>
            </a:extLst>
          </p:cNvPr>
          <p:cNvSpPr>
            <a:spLocks noGrp="1"/>
          </p:cNvSpPr>
          <p:nvPr>
            <p:ph type="ftr" sz="quarter" idx="3"/>
          </p:nvPr>
        </p:nvSpPr>
        <p:spPr/>
        <p:txBody>
          <a:bodyPr/>
          <a:lstStyle/>
          <a:p>
            <a:r>
              <a:rPr lang="en-US" dirty="0"/>
              <a:t>©2026 by Ursa Health LLC. All rights reserved.</a:t>
            </a:r>
          </a:p>
          <a:p>
            <a:r>
              <a:rPr lang="en-US" dirty="0"/>
              <a:t>Confidential and not for distribution.</a:t>
            </a:r>
          </a:p>
        </p:txBody>
      </p:sp>
    </p:spTree>
    <p:extLst>
      <p:ext uri="{BB962C8B-B14F-4D97-AF65-F5344CB8AC3E}">
        <p14:creationId xmlns:p14="http://schemas.microsoft.com/office/powerpoint/2010/main" val="2246378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3C726-04F3-D11B-AD8A-A22A7E1BE7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5CD81-D1EC-E1EF-E2B0-C103BF815638}"/>
              </a:ext>
            </a:extLst>
          </p:cNvPr>
          <p:cNvSpPr>
            <a:spLocks noGrp="1"/>
          </p:cNvSpPr>
          <p:nvPr>
            <p:ph type="title"/>
          </p:nvPr>
        </p:nvSpPr>
        <p:spPr>
          <a:xfrm>
            <a:off x="913795" y="238810"/>
            <a:ext cx="10353762" cy="969264"/>
          </a:xfrm>
        </p:spPr>
        <p:txBody>
          <a:bodyPr/>
          <a:lstStyle/>
          <a:p>
            <a:r>
              <a:rPr lang="en-US" sz="2800"/>
              <a:t>About Ursa Health</a:t>
            </a:r>
          </a:p>
        </p:txBody>
      </p:sp>
      <p:sp>
        <p:nvSpPr>
          <p:cNvPr id="3" name="Text Placeholder 2">
            <a:extLst>
              <a:ext uri="{FF2B5EF4-FFF2-40B4-BE49-F238E27FC236}">
                <a16:creationId xmlns:a16="http://schemas.microsoft.com/office/drawing/2014/main" id="{2F5E032D-C523-14C7-36FE-1DF5D885AA21}"/>
              </a:ext>
            </a:extLst>
          </p:cNvPr>
          <p:cNvSpPr>
            <a:spLocks noGrp="1"/>
          </p:cNvSpPr>
          <p:nvPr>
            <p:ph type="body" idx="13"/>
          </p:nvPr>
        </p:nvSpPr>
        <p:spPr>
          <a:xfrm>
            <a:off x="655814" y="1224097"/>
            <a:ext cx="4612275" cy="1265358"/>
          </a:xfrm>
        </p:spPr>
        <p:txBody>
          <a:bodyPr anchor="t"/>
          <a:lstStyle/>
          <a:p>
            <a:pPr marL="342900" indent="-306000" algn="l">
              <a:spcAft>
                <a:spcPts val="1200"/>
              </a:spcAft>
              <a:buFont typeface="Wingdings 2" panose="05020102010507070707" pitchFamily="18" charset="2"/>
              <a:buChar char="À"/>
            </a:pPr>
            <a:r>
              <a:rPr lang="en-US" sz="1700" b="1">
                <a:solidFill>
                  <a:schemeClr val="tx2"/>
                </a:solidFill>
                <a:effectLst/>
              </a:rPr>
              <a:t>Robust, battle-tested, cloud-based tech stack</a:t>
            </a:r>
          </a:p>
          <a:p>
            <a:pPr marL="342900" indent="-306000" algn="l">
              <a:spcAft>
                <a:spcPts val="1200"/>
              </a:spcAft>
              <a:buFont typeface="Wingdings 2" panose="05020102010507070707" pitchFamily="18" charset="2"/>
              <a:buChar char="À"/>
            </a:pPr>
            <a:r>
              <a:rPr lang="en-US" sz="1700" b="1">
                <a:solidFill>
                  <a:schemeClr val="tx1"/>
                </a:solidFill>
                <a:effectLst/>
              </a:rPr>
              <a:t>Delighted fanbase of clients </a:t>
            </a:r>
            <a:r>
              <a:rPr lang="en-US" sz="1700">
                <a:solidFill>
                  <a:schemeClr val="tx1"/>
                </a:solidFill>
                <a:effectLst/>
              </a:rPr>
              <a:t>with ~3M lives (from VBC providers) managed through our platform</a:t>
            </a:r>
            <a:endParaRPr lang="en-US" sz="1700">
              <a:ln>
                <a:solidFill>
                  <a:srgbClr val="FFFFFF">
                    <a:lumMod val="75000"/>
                    <a:lumOff val="25000"/>
                    <a:alpha val="10000"/>
                  </a:srgbClr>
                </a:solidFill>
              </a:ln>
              <a:solidFill>
                <a:schemeClr val="tx1"/>
              </a:solidFill>
              <a:effectLst/>
              <a:ea typeface="Open Sans"/>
              <a:cs typeface="Open Sans"/>
            </a:endParaRPr>
          </a:p>
          <a:p>
            <a:pPr marL="342900" indent="-306000" algn="l">
              <a:spcAft>
                <a:spcPts val="1200"/>
              </a:spcAft>
              <a:buFont typeface="Wingdings 2" panose="05020102010507070707" pitchFamily="18" charset="2"/>
              <a:buChar char="À"/>
            </a:pPr>
            <a:r>
              <a:rPr lang="en-US" sz="1700" b="1">
                <a:solidFill>
                  <a:schemeClr val="tx1"/>
                </a:solidFill>
                <a:effectLst/>
              </a:rPr>
              <a:t>Pre-built connectors </a:t>
            </a:r>
            <a:r>
              <a:rPr lang="en-US" sz="1700">
                <a:solidFill>
                  <a:schemeClr val="tx1"/>
                </a:solidFill>
                <a:effectLst/>
              </a:rPr>
              <a:t>to the majority of common payor, EMR, and clinical sources</a:t>
            </a:r>
          </a:p>
          <a:p>
            <a:pPr marL="342900" indent="-306000" algn="l">
              <a:spcAft>
                <a:spcPts val="1200"/>
              </a:spcAft>
              <a:buFont typeface="Wingdings 2" panose="05020102010507070707" pitchFamily="18" charset="2"/>
              <a:buChar char="À"/>
            </a:pPr>
            <a:r>
              <a:rPr lang="en-US" sz="1700" b="1">
                <a:solidFill>
                  <a:schemeClr val="tx1"/>
                </a:solidFill>
                <a:effectLst/>
              </a:rPr>
              <a:t>Stackable Analytics Modules </a:t>
            </a:r>
            <a:r>
              <a:rPr lang="en-US" sz="1700">
                <a:solidFill>
                  <a:schemeClr val="tx1"/>
                </a:solidFill>
                <a:effectLst/>
              </a:rPr>
              <a:t>that layer enriched data assets to deliver increasing levels of VBC insights</a:t>
            </a:r>
          </a:p>
          <a:p>
            <a:pPr marL="342900" indent="-306000" algn="l">
              <a:spcAft>
                <a:spcPts val="1200"/>
              </a:spcAft>
              <a:buFont typeface="Wingdings 2" panose="05020102010507070707" pitchFamily="18" charset="2"/>
              <a:buChar char="À"/>
            </a:pPr>
            <a:r>
              <a:rPr lang="en-US" sz="1700" b="1">
                <a:solidFill>
                  <a:schemeClr val="tx1"/>
                </a:solidFill>
                <a:effectLst/>
              </a:rPr>
              <a:t>Expert professional services </a:t>
            </a:r>
            <a:r>
              <a:rPr lang="en-US" sz="1700">
                <a:solidFill>
                  <a:schemeClr val="tx1"/>
                </a:solidFill>
                <a:effectLst/>
              </a:rPr>
              <a:t>offerings that leverage decades of healthcare-specific industry knowledge</a:t>
            </a:r>
          </a:p>
        </p:txBody>
      </p:sp>
      <p:sp>
        <p:nvSpPr>
          <p:cNvPr id="7" name="Slide Number Placeholder 6">
            <a:extLst>
              <a:ext uri="{FF2B5EF4-FFF2-40B4-BE49-F238E27FC236}">
                <a16:creationId xmlns:a16="http://schemas.microsoft.com/office/drawing/2014/main" id="{AF751D1E-27E2-B729-D54D-58065B97DA50}"/>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solidFill>
                <a:effectLst>
                  <a:outerShdw blurRad="50800" dist="38100" dir="2700000" algn="tl" rotWithShape="0">
                    <a:srgbClr val="FFFFFF">
                      <a:alpha val="43000"/>
                    </a:srgbClr>
                  </a:outerShdw>
                </a:effectLst>
                <a:uLnTx/>
                <a:uFillTx/>
                <a:latin typeface="Open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700" b="0" i="0" u="none" strike="noStrike" kern="1200" cap="none" spc="0" normalizeH="0" baseline="0" noProof="0">
              <a:ln>
                <a:noFill/>
              </a:ln>
              <a:solidFill>
                <a:srgbClr val="FFFFFF"/>
              </a:solidFill>
              <a:effectLst>
                <a:outerShdw blurRad="50800" dist="38100" dir="2700000" algn="tl" rotWithShape="0">
                  <a:srgbClr val="FFFFFF">
                    <a:alpha val="43000"/>
                  </a:srgbClr>
                </a:outerShdw>
              </a:effectLst>
              <a:uLnTx/>
              <a:uFillTx/>
              <a:latin typeface="Open Sans"/>
              <a:ea typeface="+mn-ea"/>
              <a:cs typeface="+mn-cs"/>
            </a:endParaRPr>
          </a:p>
        </p:txBody>
      </p:sp>
      <p:sp>
        <p:nvSpPr>
          <p:cNvPr id="5" name="Footer Placeholder 3">
            <a:extLst>
              <a:ext uri="{FF2B5EF4-FFF2-40B4-BE49-F238E27FC236}">
                <a16:creationId xmlns:a16="http://schemas.microsoft.com/office/drawing/2014/main" id="{CE468A17-82CE-5BED-49B6-E88CCBA6FF34}"/>
              </a:ext>
            </a:extLst>
          </p:cNvPr>
          <p:cNvSpPr>
            <a:spLocks noGrp="1"/>
          </p:cNvSpPr>
          <p:nvPr>
            <p:ph type="ftr" sz="quarter" idx="3"/>
          </p:nvPr>
        </p:nvSpPr>
        <p:spPr>
          <a:xfrm>
            <a:off x="8308958" y="6385562"/>
            <a:ext cx="29585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03600"/>
                </a:solidFill>
                <a:effectLst/>
                <a:uLnTx/>
                <a:uFillTx/>
                <a:latin typeface="Open Sans"/>
                <a:ea typeface="+mn-ea"/>
                <a:cs typeface="+mn-cs"/>
              </a:rPr>
              <a:t>©2026 by Ursa Health LLC. All rights reserved.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03600"/>
                </a:solidFill>
                <a:effectLst/>
                <a:uLnTx/>
                <a:uFillTx/>
                <a:latin typeface="Open Sans"/>
                <a:ea typeface="+mn-ea"/>
                <a:cs typeface="+mn-cs"/>
              </a:rPr>
              <a:t>Confidential and not for distribution.</a:t>
            </a:r>
          </a:p>
        </p:txBody>
      </p:sp>
      <p:pic>
        <p:nvPicPr>
          <p:cNvPr id="14" name="Picture 13">
            <a:extLst>
              <a:ext uri="{FF2B5EF4-FFF2-40B4-BE49-F238E27FC236}">
                <a16:creationId xmlns:a16="http://schemas.microsoft.com/office/drawing/2014/main" id="{421040FE-68EE-0BBB-0C7D-FD730F509465}"/>
              </a:ext>
            </a:extLst>
          </p:cNvPr>
          <p:cNvPicPr>
            <a:picLocks noChangeAspect="1"/>
          </p:cNvPicPr>
          <p:nvPr/>
        </p:nvPicPr>
        <p:blipFill>
          <a:blip r:embed="rId3"/>
          <a:stretch>
            <a:fillRect/>
          </a:stretch>
        </p:blipFill>
        <p:spPr>
          <a:xfrm>
            <a:off x="9191515" y="2903376"/>
            <a:ext cx="2025205" cy="663429"/>
          </a:xfrm>
          <a:prstGeom prst="rect">
            <a:avLst/>
          </a:prstGeom>
        </p:spPr>
      </p:pic>
      <p:pic>
        <p:nvPicPr>
          <p:cNvPr id="18" name="Picture 17">
            <a:extLst>
              <a:ext uri="{FF2B5EF4-FFF2-40B4-BE49-F238E27FC236}">
                <a16:creationId xmlns:a16="http://schemas.microsoft.com/office/drawing/2014/main" id="{17B02344-41D0-2862-26C6-947B05BA967A}"/>
              </a:ext>
            </a:extLst>
          </p:cNvPr>
          <p:cNvPicPr>
            <a:picLocks noChangeAspect="1"/>
          </p:cNvPicPr>
          <p:nvPr/>
        </p:nvPicPr>
        <p:blipFill>
          <a:blip r:embed="rId4"/>
          <a:stretch>
            <a:fillRect/>
          </a:stretch>
        </p:blipFill>
        <p:spPr>
          <a:xfrm>
            <a:off x="9184649" y="5306908"/>
            <a:ext cx="1962424" cy="533474"/>
          </a:xfrm>
          <a:prstGeom prst="rect">
            <a:avLst/>
          </a:prstGeom>
        </p:spPr>
      </p:pic>
      <p:pic>
        <p:nvPicPr>
          <p:cNvPr id="20" name="Picture 19">
            <a:extLst>
              <a:ext uri="{FF2B5EF4-FFF2-40B4-BE49-F238E27FC236}">
                <a16:creationId xmlns:a16="http://schemas.microsoft.com/office/drawing/2014/main" id="{FB093C8A-7398-98D3-73AC-F600F537B9A4}"/>
              </a:ext>
            </a:extLst>
          </p:cNvPr>
          <p:cNvPicPr>
            <a:picLocks noChangeAspect="1"/>
          </p:cNvPicPr>
          <p:nvPr/>
        </p:nvPicPr>
        <p:blipFill>
          <a:blip r:embed="rId5"/>
          <a:stretch>
            <a:fillRect/>
          </a:stretch>
        </p:blipFill>
        <p:spPr>
          <a:xfrm>
            <a:off x="9266309" y="4471550"/>
            <a:ext cx="1799104" cy="648664"/>
          </a:xfrm>
          <a:prstGeom prst="rect">
            <a:avLst/>
          </a:prstGeom>
        </p:spPr>
      </p:pic>
      <p:sp>
        <p:nvSpPr>
          <p:cNvPr id="21" name="TextBox 20">
            <a:extLst>
              <a:ext uri="{FF2B5EF4-FFF2-40B4-BE49-F238E27FC236}">
                <a16:creationId xmlns:a16="http://schemas.microsoft.com/office/drawing/2014/main" id="{B5AF0EE0-FAF3-ED02-2844-367007C239FE}"/>
              </a:ext>
            </a:extLst>
          </p:cNvPr>
          <p:cNvSpPr txBox="1"/>
          <p:nvPr/>
        </p:nvSpPr>
        <p:spPr>
          <a:xfrm>
            <a:off x="7029182" y="683507"/>
            <a:ext cx="34505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03600"/>
                </a:solidFill>
                <a:effectLst/>
                <a:uLnTx/>
                <a:uFillTx/>
                <a:latin typeface="Open Sans"/>
                <a:ea typeface="+mn-ea"/>
                <a:cs typeface="+mn-cs"/>
              </a:rPr>
              <a:t>TRUSTED BY</a:t>
            </a:r>
          </a:p>
        </p:txBody>
      </p:sp>
      <p:pic>
        <p:nvPicPr>
          <p:cNvPr id="38" name="Picture 37">
            <a:extLst>
              <a:ext uri="{FF2B5EF4-FFF2-40B4-BE49-F238E27FC236}">
                <a16:creationId xmlns:a16="http://schemas.microsoft.com/office/drawing/2014/main" id="{3BFE3211-E580-CE9E-3E28-6625A1C4A794}"/>
              </a:ext>
            </a:extLst>
          </p:cNvPr>
          <p:cNvPicPr>
            <a:picLocks noChangeAspect="1"/>
          </p:cNvPicPr>
          <p:nvPr/>
        </p:nvPicPr>
        <p:blipFill>
          <a:blip r:embed="rId6"/>
          <a:stretch>
            <a:fillRect/>
          </a:stretch>
        </p:blipFill>
        <p:spPr>
          <a:xfrm>
            <a:off x="6297224" y="5306908"/>
            <a:ext cx="2111725" cy="592865"/>
          </a:xfrm>
          <a:prstGeom prst="rect">
            <a:avLst/>
          </a:prstGeom>
        </p:spPr>
      </p:pic>
      <p:pic>
        <p:nvPicPr>
          <p:cNvPr id="40" name="Picture 39">
            <a:extLst>
              <a:ext uri="{FF2B5EF4-FFF2-40B4-BE49-F238E27FC236}">
                <a16:creationId xmlns:a16="http://schemas.microsoft.com/office/drawing/2014/main" id="{B8948C49-BF05-2DAC-FBEC-A30289B80D69}"/>
              </a:ext>
            </a:extLst>
          </p:cNvPr>
          <p:cNvPicPr>
            <a:picLocks noChangeAspect="1"/>
          </p:cNvPicPr>
          <p:nvPr/>
        </p:nvPicPr>
        <p:blipFill>
          <a:blip r:embed="rId7"/>
          <a:stretch>
            <a:fillRect/>
          </a:stretch>
        </p:blipFill>
        <p:spPr>
          <a:xfrm>
            <a:off x="5932752" y="3825724"/>
            <a:ext cx="2915057" cy="438211"/>
          </a:xfrm>
          <a:prstGeom prst="rect">
            <a:avLst/>
          </a:prstGeom>
        </p:spPr>
      </p:pic>
      <p:pic>
        <p:nvPicPr>
          <p:cNvPr id="4" name="Picture 3" descr="A black and white logo&#10;&#10;AI-generated content may be incorrect.">
            <a:extLst>
              <a:ext uri="{FF2B5EF4-FFF2-40B4-BE49-F238E27FC236}">
                <a16:creationId xmlns:a16="http://schemas.microsoft.com/office/drawing/2014/main" id="{F218E0DF-36D7-2F76-0E5E-9E585A2ED1E5}"/>
              </a:ext>
            </a:extLst>
          </p:cNvPr>
          <p:cNvPicPr>
            <a:picLocks noChangeAspect="1"/>
          </p:cNvPicPr>
          <p:nvPr/>
        </p:nvPicPr>
        <p:blipFill>
          <a:blip r:embed="rId8"/>
          <a:stretch>
            <a:fillRect/>
          </a:stretch>
        </p:blipFill>
        <p:spPr>
          <a:xfrm>
            <a:off x="6183036" y="3011194"/>
            <a:ext cx="2461864" cy="482988"/>
          </a:xfrm>
          <a:prstGeom prst="rect">
            <a:avLst/>
          </a:prstGeom>
        </p:spPr>
      </p:pic>
      <p:pic>
        <p:nvPicPr>
          <p:cNvPr id="1026" name="Picture 2" descr="Association For Community Affiliated Plans || Belong Health ...">
            <a:extLst>
              <a:ext uri="{FF2B5EF4-FFF2-40B4-BE49-F238E27FC236}">
                <a16:creationId xmlns:a16="http://schemas.microsoft.com/office/drawing/2014/main" id="{C2170C11-ACAA-7BCE-D368-AB357FE257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56769" y="1181881"/>
            <a:ext cx="2018181" cy="778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page - Matter Health">
            <a:extLst>
              <a:ext uri="{FF2B5EF4-FFF2-40B4-BE49-F238E27FC236}">
                <a16:creationId xmlns:a16="http://schemas.microsoft.com/office/drawing/2014/main" id="{E56759C6-73C5-73E0-0DFF-1886F87A47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0579" y="4476430"/>
            <a:ext cx="1799104" cy="7088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tlas Oncology Partners">
            <a:extLst>
              <a:ext uri="{FF2B5EF4-FFF2-40B4-BE49-F238E27FC236}">
                <a16:creationId xmlns:a16="http://schemas.microsoft.com/office/drawing/2014/main" id="{3BB2134A-2EEB-93CE-DC3A-45333C1C10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63755" y="1329439"/>
            <a:ext cx="1778662" cy="5396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toValue - Enabling Direct to Employer Healthcare">
            <a:extLst>
              <a:ext uri="{FF2B5EF4-FFF2-40B4-BE49-F238E27FC236}">
                <a16:creationId xmlns:a16="http://schemas.microsoft.com/office/drawing/2014/main" id="{5CDE5292-76D1-D1A0-7656-45E9671972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40680" y="3839115"/>
            <a:ext cx="2126877" cy="360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7C7ACEA-4983-7419-6B4E-1F031E25622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48447" y="2295774"/>
            <a:ext cx="2034827" cy="348131"/>
          </a:xfrm>
          <a:prstGeom prst="rect">
            <a:avLst/>
          </a:prstGeom>
        </p:spPr>
      </p:pic>
      <p:sp>
        <p:nvSpPr>
          <p:cNvPr id="9" name="Rectangle 8">
            <a:extLst>
              <a:ext uri="{FF2B5EF4-FFF2-40B4-BE49-F238E27FC236}">
                <a16:creationId xmlns:a16="http://schemas.microsoft.com/office/drawing/2014/main" id="{5A403E0E-63DB-5C23-1A5A-FE1A7ED80CAC}"/>
              </a:ext>
            </a:extLst>
          </p:cNvPr>
          <p:cNvSpPr/>
          <p:nvPr/>
        </p:nvSpPr>
        <p:spPr>
          <a:xfrm>
            <a:off x="5678424" y="484632"/>
            <a:ext cx="5901097" cy="5689861"/>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1034" name="Picture 10" descr="agilon health — Clayton Dubilier &amp; Rice, LLC | Building Businesses Building  Value">
            <a:extLst>
              <a:ext uri="{FF2B5EF4-FFF2-40B4-BE49-F238E27FC236}">
                <a16:creationId xmlns:a16="http://schemas.microsoft.com/office/drawing/2014/main" id="{ED82E180-7EE2-8411-8A9D-AF44C79F7B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97224" y="2141314"/>
            <a:ext cx="2025849" cy="58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021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F5F46-B209-EAB2-E6D8-6623F8A0AE61}"/>
              </a:ext>
            </a:extLst>
          </p:cNvPr>
          <p:cNvSpPr>
            <a:spLocks noGrp="1"/>
          </p:cNvSpPr>
          <p:nvPr>
            <p:ph type="title"/>
          </p:nvPr>
        </p:nvSpPr>
        <p:spPr>
          <a:xfrm>
            <a:off x="726982" y="324464"/>
            <a:ext cx="10353762" cy="1257300"/>
          </a:xfrm>
        </p:spPr>
        <p:txBody>
          <a:bodyPr/>
          <a:lstStyle/>
          <a:p>
            <a:r>
              <a:rPr lang="en-US" dirty="0"/>
              <a:t>One connected platform. Three layers of value.</a:t>
            </a:r>
          </a:p>
        </p:txBody>
      </p:sp>
      <p:sp>
        <p:nvSpPr>
          <p:cNvPr id="3" name="Slide Number Placeholder 2">
            <a:extLst>
              <a:ext uri="{FF2B5EF4-FFF2-40B4-BE49-F238E27FC236}">
                <a16:creationId xmlns:a16="http://schemas.microsoft.com/office/drawing/2014/main" id="{1A88C225-5435-6E0C-BB4A-448D85EE833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700" b="0" i="0" u="none" strike="noStrike" kern="1200" cap="none" spc="0" normalizeH="0" baseline="0" noProof="0" smtClean="0">
                <a:ln>
                  <a:noFill/>
                </a:ln>
                <a:solidFill>
                  <a:srgbClr val="FFFFFF"/>
                </a:solidFill>
                <a:effectLst>
                  <a:outerShdw blurRad="50800" dist="38100" dir="2700000" algn="tl" rotWithShape="0">
                    <a:srgbClr val="FFFFFF">
                      <a:alpha val="43000"/>
                    </a:srgbClr>
                  </a:outerShdw>
                </a:effectLst>
                <a:uLnTx/>
                <a:uFillTx/>
                <a:latin typeface="Open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700" b="0" i="0" u="none" strike="noStrike" kern="1200" cap="none" spc="0" normalizeH="0" baseline="0" noProof="0">
              <a:ln>
                <a:noFill/>
              </a:ln>
              <a:solidFill>
                <a:srgbClr val="FFFFFF"/>
              </a:solidFill>
              <a:effectLst>
                <a:outerShdw blurRad="50800" dist="38100" dir="2700000" algn="tl" rotWithShape="0">
                  <a:srgbClr val="FFFFFF">
                    <a:alpha val="43000"/>
                  </a:srgbClr>
                </a:outerShdw>
              </a:effectLst>
              <a:uLnTx/>
              <a:uFillTx/>
              <a:latin typeface="Open Sans"/>
              <a:ea typeface="+mn-ea"/>
              <a:cs typeface="+mn-cs"/>
            </a:endParaRPr>
          </a:p>
        </p:txBody>
      </p:sp>
      <p:sp>
        <p:nvSpPr>
          <p:cNvPr id="4" name="Footer Placeholder 3">
            <a:extLst>
              <a:ext uri="{FF2B5EF4-FFF2-40B4-BE49-F238E27FC236}">
                <a16:creationId xmlns:a16="http://schemas.microsoft.com/office/drawing/2014/main" id="{3562663D-9196-6410-0859-8F3C2F1AD5A4}"/>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03600"/>
                </a:solidFill>
                <a:effectLst/>
                <a:uLnTx/>
                <a:uFillTx/>
                <a:latin typeface="Open Sans"/>
                <a:ea typeface="+mn-ea"/>
                <a:cs typeface="+mn-cs"/>
              </a:rPr>
              <a:t>©2026 by Ursa Health LLC. All rights reserved.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03600"/>
                </a:solidFill>
                <a:effectLst/>
                <a:uLnTx/>
                <a:uFillTx/>
                <a:latin typeface="Open Sans"/>
                <a:ea typeface="+mn-ea"/>
                <a:cs typeface="+mn-cs"/>
              </a:rPr>
              <a:t>Confidential and not for distribution.</a:t>
            </a:r>
          </a:p>
        </p:txBody>
      </p:sp>
      <p:sp>
        <p:nvSpPr>
          <p:cNvPr id="6" name="Shape 5">
            <a:extLst>
              <a:ext uri="{FF2B5EF4-FFF2-40B4-BE49-F238E27FC236}">
                <a16:creationId xmlns:a16="http://schemas.microsoft.com/office/drawing/2014/main" id="{9E28DE05-AB6B-8CEF-05A8-1EF86AD0C79C}"/>
              </a:ext>
            </a:extLst>
          </p:cNvPr>
          <p:cNvSpPr/>
          <p:nvPr/>
        </p:nvSpPr>
        <p:spPr>
          <a:xfrm>
            <a:off x="4869866" y="3217705"/>
            <a:ext cx="121920" cy="170688"/>
          </a:xfrm>
          <a:prstGeom prst="rect">
            <a:avLst/>
          </a:prstGeom>
          <a:solidFill>
            <a:srgbClr val="12A8B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3600"/>
              </a:solidFill>
              <a:effectLst/>
              <a:uLnTx/>
              <a:uFillTx/>
              <a:latin typeface="Open Sans"/>
              <a:ea typeface="+mn-ea"/>
              <a:cs typeface="+mn-cs"/>
            </a:endParaRPr>
          </a:p>
        </p:txBody>
      </p:sp>
      <p:sp>
        <p:nvSpPr>
          <p:cNvPr id="8" name="Shape 7">
            <a:extLst>
              <a:ext uri="{FF2B5EF4-FFF2-40B4-BE49-F238E27FC236}">
                <a16:creationId xmlns:a16="http://schemas.microsoft.com/office/drawing/2014/main" id="{D5EFB1E9-25E0-EB0B-7EE9-2F61F4D8085F}"/>
              </a:ext>
            </a:extLst>
          </p:cNvPr>
          <p:cNvSpPr/>
          <p:nvPr/>
        </p:nvSpPr>
        <p:spPr>
          <a:xfrm>
            <a:off x="8771306" y="3217705"/>
            <a:ext cx="121920" cy="170688"/>
          </a:xfrm>
          <a:prstGeom prst="rect">
            <a:avLst/>
          </a:prstGeom>
          <a:solidFill>
            <a:srgbClr val="F59E0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3600"/>
              </a:solidFill>
              <a:effectLst/>
              <a:uLnTx/>
              <a:uFillTx/>
              <a:latin typeface="Open Sans"/>
              <a:ea typeface="+mn-ea"/>
              <a:cs typeface="+mn-cs"/>
            </a:endParaRPr>
          </a:p>
        </p:txBody>
      </p:sp>
      <p:sp>
        <p:nvSpPr>
          <p:cNvPr id="9" name="Shape 8">
            <a:extLst>
              <a:ext uri="{FF2B5EF4-FFF2-40B4-BE49-F238E27FC236}">
                <a16:creationId xmlns:a16="http://schemas.microsoft.com/office/drawing/2014/main" id="{B683A365-13AE-8B4A-580E-080FA55EA054}"/>
              </a:ext>
            </a:extLst>
          </p:cNvPr>
          <p:cNvSpPr/>
          <p:nvPr/>
        </p:nvSpPr>
        <p:spPr>
          <a:xfrm>
            <a:off x="358826" y="1291369"/>
            <a:ext cx="3657600" cy="4754880"/>
          </a:xfrm>
          <a:prstGeom prst="rect">
            <a:avLst/>
          </a:prstGeom>
          <a:solidFill>
            <a:srgbClr val="FFFFFF">
              <a:alpha val="95000"/>
            </a:srgbClr>
          </a:solidFill>
          <a:ln w="6350">
            <a:solidFill>
              <a:srgbClr val="FFFFFF">
                <a:alpha val="30000"/>
              </a:srgbClr>
            </a:solidFill>
            <a:prstDash val="solid"/>
          </a:ln>
          <a:effectLst>
            <a:outerShdw blurRad="127000" dist="38100" dir="8100000" algn="bl" rotWithShape="0">
              <a:srgbClr val="000000">
                <a:alpha val="9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3600"/>
              </a:solidFill>
              <a:effectLst/>
              <a:uLnTx/>
              <a:uFillTx/>
              <a:latin typeface="Open Sans"/>
              <a:ea typeface="+mn-ea"/>
              <a:cs typeface="+mn-cs"/>
            </a:endParaRPr>
          </a:p>
        </p:txBody>
      </p:sp>
      <p:sp>
        <p:nvSpPr>
          <p:cNvPr id="10" name="Shape 9">
            <a:extLst>
              <a:ext uri="{FF2B5EF4-FFF2-40B4-BE49-F238E27FC236}">
                <a16:creationId xmlns:a16="http://schemas.microsoft.com/office/drawing/2014/main" id="{021CF661-21C1-CD86-479C-1E3D7E7A2359}"/>
              </a:ext>
            </a:extLst>
          </p:cNvPr>
          <p:cNvSpPr/>
          <p:nvPr/>
        </p:nvSpPr>
        <p:spPr>
          <a:xfrm>
            <a:off x="358826" y="1291369"/>
            <a:ext cx="3657600" cy="463296"/>
          </a:xfrm>
          <a:prstGeom prst="rect">
            <a:avLst/>
          </a:prstGeom>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3600"/>
              </a:solidFill>
              <a:effectLst/>
              <a:uLnTx/>
              <a:uFillTx/>
              <a:latin typeface="Open Sans"/>
              <a:ea typeface="+mn-ea"/>
              <a:cs typeface="+mn-cs"/>
            </a:endParaRPr>
          </a:p>
        </p:txBody>
      </p:sp>
      <p:sp>
        <p:nvSpPr>
          <p:cNvPr id="11" name="Text 10">
            <a:extLst>
              <a:ext uri="{FF2B5EF4-FFF2-40B4-BE49-F238E27FC236}">
                <a16:creationId xmlns:a16="http://schemas.microsoft.com/office/drawing/2014/main" id="{A0FC5293-C94B-6D33-C469-65C72BFC34B2}"/>
              </a:ext>
            </a:extLst>
          </p:cNvPr>
          <p:cNvSpPr/>
          <p:nvPr/>
        </p:nvSpPr>
        <p:spPr>
          <a:xfrm>
            <a:off x="505130" y="1291369"/>
            <a:ext cx="3511296" cy="46329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267" normalizeH="0" baseline="0" noProof="0" dirty="0">
                <a:ln>
                  <a:noFill/>
                </a:ln>
                <a:solidFill>
                  <a:srgbClr val="FFFFFF"/>
                </a:solidFill>
                <a:effectLst/>
                <a:uLnTx/>
                <a:uFillTx/>
                <a:latin typeface="Open Sans"/>
                <a:ea typeface="Calibri" pitchFamily="34" charset="-122"/>
                <a:cs typeface="Calibri" pitchFamily="34" charset="-120"/>
              </a:rPr>
              <a:t>LAYER 1</a:t>
            </a:r>
            <a:endParaRPr kumimoji="0" lang="en-US" sz="1200" b="0" i="0" u="none" strike="noStrike" kern="1200" cap="none" spc="0" normalizeH="0" baseline="0" noProof="0" dirty="0">
              <a:ln>
                <a:noFill/>
              </a:ln>
              <a:solidFill>
                <a:srgbClr val="203600"/>
              </a:solidFill>
              <a:effectLst/>
              <a:uLnTx/>
              <a:uFillTx/>
              <a:latin typeface="Open Sans"/>
              <a:ea typeface="+mn-ea"/>
              <a:cs typeface="+mn-cs"/>
            </a:endParaRPr>
          </a:p>
        </p:txBody>
      </p:sp>
      <p:sp>
        <p:nvSpPr>
          <p:cNvPr id="12" name="Text 11">
            <a:extLst>
              <a:ext uri="{FF2B5EF4-FFF2-40B4-BE49-F238E27FC236}">
                <a16:creationId xmlns:a16="http://schemas.microsoft.com/office/drawing/2014/main" id="{AB7CE22B-F5CA-5B93-3F69-DDD900304291}"/>
              </a:ext>
            </a:extLst>
          </p:cNvPr>
          <p:cNvSpPr/>
          <p:nvPr/>
        </p:nvSpPr>
        <p:spPr>
          <a:xfrm>
            <a:off x="541706" y="1840009"/>
            <a:ext cx="3413760" cy="1036320"/>
          </a:xfrm>
          <a:prstGeom prst="rect">
            <a:avLst/>
          </a:prstGeom>
          <a:noFill/>
          <a:ln/>
        </p:spPr>
        <p:txBody>
          <a:bodyPr wrap="square"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D1B3E"/>
                </a:solidFill>
                <a:effectLst/>
                <a:uLnTx/>
                <a:uFillTx/>
                <a:latin typeface="Open Sans"/>
                <a:ea typeface="Georgia" pitchFamily="34" charset="-122"/>
                <a:cs typeface="Georgia" pitchFamily="34" charset="-120"/>
              </a:rPr>
              <a:t>Ursa Core</a:t>
            </a:r>
            <a:endParaRPr kumimoji="0" lang="en-US" sz="2667" b="0" i="0" u="none" strike="noStrike" kern="1200" cap="none" spc="0" normalizeH="0" baseline="0" noProof="0" dirty="0">
              <a:ln>
                <a:noFill/>
              </a:ln>
              <a:solidFill>
                <a:srgbClr val="203600"/>
              </a:solidFill>
              <a:effectLst/>
              <a:uLnTx/>
              <a:uFillTx/>
              <a:latin typeface="Open Sans"/>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D1B3E"/>
                </a:solidFill>
                <a:effectLst/>
                <a:uLnTx/>
                <a:uFillTx/>
                <a:latin typeface="Open Sans"/>
                <a:ea typeface="Georgia" pitchFamily="34" charset="-122"/>
                <a:cs typeface="Georgia" pitchFamily="34" charset="-120"/>
              </a:rPr>
              <a:t>Data Model</a:t>
            </a:r>
            <a:endParaRPr kumimoji="0" lang="en-US" sz="2667" b="0" i="0" u="none" strike="noStrike" kern="1200" cap="none" spc="0" normalizeH="0" baseline="0" noProof="0" dirty="0">
              <a:ln>
                <a:noFill/>
              </a:ln>
              <a:solidFill>
                <a:srgbClr val="203600"/>
              </a:solidFill>
              <a:effectLst/>
              <a:uLnTx/>
              <a:uFillTx/>
              <a:latin typeface="Open Sans"/>
              <a:ea typeface="+mn-ea"/>
              <a:cs typeface="+mn-cs"/>
            </a:endParaRPr>
          </a:p>
        </p:txBody>
      </p:sp>
      <p:sp>
        <p:nvSpPr>
          <p:cNvPr id="13" name="Text 12">
            <a:extLst>
              <a:ext uri="{FF2B5EF4-FFF2-40B4-BE49-F238E27FC236}">
                <a16:creationId xmlns:a16="http://schemas.microsoft.com/office/drawing/2014/main" id="{C2B76E23-8383-FDA5-958A-5CCD722009D7}"/>
              </a:ext>
            </a:extLst>
          </p:cNvPr>
          <p:cNvSpPr/>
          <p:nvPr/>
        </p:nvSpPr>
        <p:spPr>
          <a:xfrm>
            <a:off x="541706" y="2900713"/>
            <a:ext cx="3413760" cy="731520"/>
          </a:xfrm>
          <a:prstGeom prst="rect">
            <a:avLst/>
          </a:prstGeom>
          <a:noFill/>
          <a:ln/>
        </p:spPr>
        <p:txBody>
          <a:bodyPr wrap="square"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333" b="1" i="1" u="none" strike="noStrike" kern="1200" cap="none" spc="0" normalizeH="0" baseline="0" noProof="0" dirty="0">
                <a:ln>
                  <a:noFill/>
                </a:ln>
                <a:solidFill>
                  <a:srgbClr val="71BF00"/>
                </a:solidFill>
                <a:effectLst/>
                <a:uLnTx/>
                <a:uFillTx/>
                <a:latin typeface="Open Sans"/>
                <a:ea typeface="Calibri" pitchFamily="34" charset="-122"/>
                <a:cs typeface="Calibri" pitchFamily="34" charset="-120"/>
              </a:rPr>
              <a:t>The data foundation for</a:t>
            </a:r>
            <a:endParaRPr kumimoji="0" lang="en-US" sz="1333" b="1" i="0" u="none" strike="noStrike" kern="1200" cap="none" spc="0" normalizeH="0" baseline="0" noProof="0" dirty="0">
              <a:ln>
                <a:noFill/>
              </a:ln>
              <a:solidFill>
                <a:srgbClr val="71BF00"/>
              </a:solidFill>
              <a:effectLst/>
              <a:uLnTx/>
              <a:uFillTx/>
              <a:latin typeface="Open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333" b="1" i="1" u="none" strike="noStrike" kern="1200" cap="none" spc="0" normalizeH="0" baseline="0" noProof="0" dirty="0">
                <a:ln>
                  <a:noFill/>
                </a:ln>
                <a:solidFill>
                  <a:srgbClr val="71BF00"/>
                </a:solidFill>
                <a:effectLst/>
                <a:uLnTx/>
                <a:uFillTx/>
                <a:latin typeface="Open Sans"/>
                <a:ea typeface="Calibri" pitchFamily="34" charset="-122"/>
                <a:cs typeface="Calibri" pitchFamily="34" charset="-120"/>
              </a:rPr>
              <a:t>healthcare innovation.</a:t>
            </a:r>
            <a:endParaRPr kumimoji="0" lang="en-US" sz="1333" b="1" i="0" u="none" strike="noStrike" kern="1200" cap="none" spc="0" normalizeH="0" baseline="0" noProof="0" dirty="0">
              <a:ln>
                <a:noFill/>
              </a:ln>
              <a:solidFill>
                <a:srgbClr val="71BF00"/>
              </a:solidFill>
              <a:effectLst/>
              <a:uLnTx/>
              <a:uFillTx/>
              <a:latin typeface="Open Sans"/>
              <a:ea typeface="+mn-ea"/>
              <a:cs typeface="+mn-cs"/>
            </a:endParaRPr>
          </a:p>
        </p:txBody>
      </p:sp>
      <p:sp>
        <p:nvSpPr>
          <p:cNvPr id="14" name="Text 13">
            <a:extLst>
              <a:ext uri="{FF2B5EF4-FFF2-40B4-BE49-F238E27FC236}">
                <a16:creationId xmlns:a16="http://schemas.microsoft.com/office/drawing/2014/main" id="{1E5FB478-8F26-A69B-688D-40DBFEFFCD80}"/>
              </a:ext>
            </a:extLst>
          </p:cNvPr>
          <p:cNvSpPr/>
          <p:nvPr/>
        </p:nvSpPr>
        <p:spPr>
          <a:xfrm>
            <a:off x="541706" y="3845785"/>
            <a:ext cx="3352800" cy="1316736"/>
          </a:xfrm>
          <a:prstGeom prst="rect">
            <a:avLst/>
          </a:prstGeom>
          <a:noFill/>
          <a:ln/>
        </p:spPr>
        <p:txBody>
          <a:bodyPr wrap="square"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Open Sans"/>
                <a:ea typeface="Calibri" pitchFamily="34" charset="-122"/>
                <a:cs typeface="Calibri" pitchFamily="34" charset="-120"/>
              </a:rPr>
              <a:t>A proven, customizable healthcare data model — built with the same tool used to localize it. No DIY slop. No prebaked trap. Clean data before AI ever touches it.</a:t>
            </a:r>
            <a:endParaRPr kumimoji="0" lang="en-US" sz="1400" b="0" i="0" u="none" strike="noStrike" kern="1200" cap="none" spc="0" normalizeH="0" baseline="0" noProof="0" dirty="0">
              <a:ln>
                <a:noFill/>
              </a:ln>
              <a:solidFill>
                <a:srgbClr val="333333"/>
              </a:solidFill>
              <a:effectLst/>
              <a:uLnTx/>
              <a:uFillTx/>
              <a:latin typeface="Open Sans"/>
              <a:ea typeface="+mn-ea"/>
              <a:cs typeface="+mn-cs"/>
            </a:endParaRPr>
          </a:p>
        </p:txBody>
      </p:sp>
      <p:sp>
        <p:nvSpPr>
          <p:cNvPr id="15" name="Shape 14">
            <a:extLst>
              <a:ext uri="{FF2B5EF4-FFF2-40B4-BE49-F238E27FC236}">
                <a16:creationId xmlns:a16="http://schemas.microsoft.com/office/drawing/2014/main" id="{29DF69CE-5D23-407D-99F9-D9656502FA3A}"/>
              </a:ext>
            </a:extLst>
          </p:cNvPr>
          <p:cNvSpPr/>
          <p:nvPr/>
        </p:nvSpPr>
        <p:spPr>
          <a:xfrm>
            <a:off x="541706" y="5444512"/>
            <a:ext cx="3291840" cy="316992"/>
          </a:xfrm>
          <a:prstGeom prst="rect">
            <a:avLst/>
          </a:prstGeom>
          <a:solidFill>
            <a:schemeClr val="accent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3600"/>
              </a:solidFill>
              <a:effectLst/>
              <a:uLnTx/>
              <a:uFillTx/>
              <a:latin typeface="Open Sans"/>
              <a:ea typeface="+mn-ea"/>
              <a:cs typeface="+mn-cs"/>
            </a:endParaRPr>
          </a:p>
        </p:txBody>
      </p:sp>
      <p:sp>
        <p:nvSpPr>
          <p:cNvPr id="16" name="Text 15">
            <a:extLst>
              <a:ext uri="{FF2B5EF4-FFF2-40B4-BE49-F238E27FC236}">
                <a16:creationId xmlns:a16="http://schemas.microsoft.com/office/drawing/2014/main" id="{90868E86-8D30-B5A5-17A6-AF2BDEE33E6F}"/>
              </a:ext>
            </a:extLst>
          </p:cNvPr>
          <p:cNvSpPr/>
          <p:nvPr/>
        </p:nvSpPr>
        <p:spPr>
          <a:xfrm>
            <a:off x="541706" y="5464179"/>
            <a:ext cx="3291840" cy="31699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0" cap="none" spc="200" normalizeH="0" baseline="0" noProof="0" dirty="0">
                <a:ln>
                  <a:noFill/>
                </a:ln>
                <a:solidFill>
                  <a:srgbClr val="FFFFFF"/>
                </a:solidFill>
                <a:effectLst/>
                <a:uLnTx/>
                <a:uFillTx/>
                <a:latin typeface="Open Sans"/>
                <a:ea typeface="Calibri" pitchFamily="34" charset="-122"/>
                <a:cs typeface="Calibri" pitchFamily="34" charset="-120"/>
              </a:rPr>
              <a:t>ANTI-SLOP FOUNDATION</a:t>
            </a:r>
            <a:endParaRPr kumimoji="0" lang="en-US" sz="1067" b="0" i="0" u="none" strike="noStrike" kern="1200" cap="none" spc="0" normalizeH="0" baseline="0" noProof="0" dirty="0">
              <a:ln>
                <a:noFill/>
              </a:ln>
              <a:solidFill>
                <a:srgbClr val="203600"/>
              </a:solidFill>
              <a:effectLst/>
              <a:uLnTx/>
              <a:uFillTx/>
              <a:latin typeface="Open Sans"/>
              <a:ea typeface="+mn-ea"/>
              <a:cs typeface="+mn-cs"/>
            </a:endParaRPr>
          </a:p>
        </p:txBody>
      </p:sp>
      <p:sp>
        <p:nvSpPr>
          <p:cNvPr id="17" name="Shape 16">
            <a:extLst>
              <a:ext uri="{FF2B5EF4-FFF2-40B4-BE49-F238E27FC236}">
                <a16:creationId xmlns:a16="http://schemas.microsoft.com/office/drawing/2014/main" id="{49F03A79-C0BC-BF47-EE8A-35BE33EA65CE}"/>
              </a:ext>
            </a:extLst>
          </p:cNvPr>
          <p:cNvSpPr/>
          <p:nvPr/>
        </p:nvSpPr>
        <p:spPr>
          <a:xfrm>
            <a:off x="4284650" y="1291369"/>
            <a:ext cx="3657600" cy="4754880"/>
          </a:xfrm>
          <a:prstGeom prst="rect">
            <a:avLst/>
          </a:prstGeom>
          <a:solidFill>
            <a:srgbClr val="FFFFFF">
              <a:alpha val="95000"/>
            </a:srgbClr>
          </a:solidFill>
          <a:ln w="6350">
            <a:solidFill>
              <a:srgbClr val="FFFFFF">
                <a:alpha val="30000"/>
              </a:srgbClr>
            </a:solidFill>
            <a:prstDash val="solid"/>
          </a:ln>
          <a:effectLst>
            <a:outerShdw blurRad="127000" dist="38100" dir="8100000" algn="bl" rotWithShape="0">
              <a:srgbClr val="000000">
                <a:alpha val="9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3600"/>
              </a:solidFill>
              <a:effectLst/>
              <a:uLnTx/>
              <a:uFillTx/>
              <a:latin typeface="Open Sans"/>
              <a:ea typeface="+mn-ea"/>
              <a:cs typeface="+mn-cs"/>
            </a:endParaRPr>
          </a:p>
        </p:txBody>
      </p:sp>
      <p:sp>
        <p:nvSpPr>
          <p:cNvPr id="18" name="Shape 17">
            <a:extLst>
              <a:ext uri="{FF2B5EF4-FFF2-40B4-BE49-F238E27FC236}">
                <a16:creationId xmlns:a16="http://schemas.microsoft.com/office/drawing/2014/main" id="{93A01861-8165-FF28-39A1-CC759F1FD9D7}"/>
              </a:ext>
            </a:extLst>
          </p:cNvPr>
          <p:cNvSpPr/>
          <p:nvPr/>
        </p:nvSpPr>
        <p:spPr>
          <a:xfrm>
            <a:off x="4284650" y="1291369"/>
            <a:ext cx="3657600" cy="463296"/>
          </a:xfrm>
          <a:prstGeom prst="rect">
            <a:avLst/>
          </a:prstGeom>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3600"/>
              </a:solidFill>
              <a:effectLst/>
              <a:uLnTx/>
              <a:uFillTx/>
              <a:latin typeface="Open Sans"/>
              <a:ea typeface="+mn-ea"/>
              <a:cs typeface="+mn-cs"/>
            </a:endParaRPr>
          </a:p>
        </p:txBody>
      </p:sp>
      <p:sp>
        <p:nvSpPr>
          <p:cNvPr id="19" name="Text 18">
            <a:extLst>
              <a:ext uri="{FF2B5EF4-FFF2-40B4-BE49-F238E27FC236}">
                <a16:creationId xmlns:a16="http://schemas.microsoft.com/office/drawing/2014/main" id="{EB0915EE-1809-737C-0A2C-17CABCD83288}"/>
              </a:ext>
            </a:extLst>
          </p:cNvPr>
          <p:cNvSpPr/>
          <p:nvPr/>
        </p:nvSpPr>
        <p:spPr>
          <a:xfrm>
            <a:off x="4430954" y="1291369"/>
            <a:ext cx="3511296" cy="46329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267" normalizeH="0" baseline="0" noProof="0" dirty="0">
                <a:ln>
                  <a:noFill/>
                </a:ln>
                <a:solidFill>
                  <a:srgbClr val="FFFFFF"/>
                </a:solidFill>
                <a:effectLst/>
                <a:uLnTx/>
                <a:uFillTx/>
                <a:latin typeface="Open Sans"/>
                <a:ea typeface="Calibri" pitchFamily="34" charset="-122"/>
                <a:cs typeface="Calibri" pitchFamily="34" charset="-120"/>
              </a:rPr>
              <a:t>LAYER 2</a:t>
            </a:r>
            <a:endParaRPr kumimoji="0" lang="en-US" sz="1200" b="0" i="0" u="none" strike="noStrike" kern="1200" cap="none" spc="0" normalizeH="0" baseline="0" noProof="0" dirty="0">
              <a:ln>
                <a:noFill/>
              </a:ln>
              <a:solidFill>
                <a:srgbClr val="203600"/>
              </a:solidFill>
              <a:effectLst/>
              <a:uLnTx/>
              <a:uFillTx/>
              <a:latin typeface="Open Sans"/>
              <a:ea typeface="+mn-ea"/>
              <a:cs typeface="+mn-cs"/>
            </a:endParaRPr>
          </a:p>
        </p:txBody>
      </p:sp>
      <p:sp>
        <p:nvSpPr>
          <p:cNvPr id="20" name="Text 19">
            <a:extLst>
              <a:ext uri="{FF2B5EF4-FFF2-40B4-BE49-F238E27FC236}">
                <a16:creationId xmlns:a16="http://schemas.microsoft.com/office/drawing/2014/main" id="{3DA30C4A-F16D-4B30-156E-2456F247B501}"/>
              </a:ext>
            </a:extLst>
          </p:cNvPr>
          <p:cNvSpPr/>
          <p:nvPr/>
        </p:nvSpPr>
        <p:spPr>
          <a:xfrm>
            <a:off x="4467530" y="1840009"/>
            <a:ext cx="3413760" cy="1036320"/>
          </a:xfrm>
          <a:prstGeom prst="rect">
            <a:avLst/>
          </a:prstGeom>
          <a:noFill/>
          <a:ln/>
        </p:spPr>
        <p:txBody>
          <a:bodyPr wrap="square"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D1B3E"/>
                </a:solidFill>
                <a:effectLst/>
                <a:uLnTx/>
                <a:uFillTx/>
                <a:latin typeface="Open Sans"/>
                <a:ea typeface="Georgia" pitchFamily="34" charset="-122"/>
                <a:cs typeface="Georgia" pitchFamily="34" charset="-120"/>
              </a:rPr>
              <a:t>Ursa</a:t>
            </a:r>
            <a:endParaRPr kumimoji="0" lang="en-US" sz="2667" b="0" i="0" u="none" strike="noStrike" kern="1200" cap="none" spc="0" normalizeH="0" baseline="0" noProof="0" dirty="0">
              <a:ln>
                <a:noFill/>
              </a:ln>
              <a:solidFill>
                <a:srgbClr val="203600"/>
              </a:solidFill>
              <a:effectLst/>
              <a:uLnTx/>
              <a:uFillTx/>
              <a:latin typeface="Open Sans"/>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D1B3E"/>
                </a:solidFill>
                <a:effectLst/>
                <a:uLnTx/>
                <a:uFillTx/>
                <a:latin typeface="Open Sans"/>
                <a:ea typeface="Georgia" pitchFamily="34" charset="-122"/>
                <a:cs typeface="Georgia" pitchFamily="34" charset="-120"/>
              </a:rPr>
              <a:t>Compass</a:t>
            </a:r>
            <a:endParaRPr kumimoji="0" lang="en-US" sz="2667" b="0" i="0" u="none" strike="noStrike" kern="1200" cap="none" spc="0" normalizeH="0" baseline="0" noProof="0" dirty="0">
              <a:ln>
                <a:noFill/>
              </a:ln>
              <a:solidFill>
                <a:srgbClr val="203600"/>
              </a:solidFill>
              <a:effectLst/>
              <a:uLnTx/>
              <a:uFillTx/>
              <a:latin typeface="Open Sans"/>
              <a:ea typeface="+mn-ea"/>
              <a:cs typeface="+mn-cs"/>
            </a:endParaRPr>
          </a:p>
        </p:txBody>
      </p:sp>
      <p:sp>
        <p:nvSpPr>
          <p:cNvPr id="21" name="Text 20">
            <a:extLst>
              <a:ext uri="{FF2B5EF4-FFF2-40B4-BE49-F238E27FC236}">
                <a16:creationId xmlns:a16="http://schemas.microsoft.com/office/drawing/2014/main" id="{B8BF9C3A-D0FC-A2DA-9FDB-88F4CF3558F6}"/>
              </a:ext>
            </a:extLst>
          </p:cNvPr>
          <p:cNvSpPr/>
          <p:nvPr/>
        </p:nvSpPr>
        <p:spPr>
          <a:xfrm>
            <a:off x="4467530" y="2900713"/>
            <a:ext cx="3413760" cy="731520"/>
          </a:xfrm>
          <a:prstGeom prst="rect">
            <a:avLst/>
          </a:prstGeom>
          <a:noFill/>
          <a:ln/>
        </p:spPr>
        <p:txBody>
          <a:bodyPr wrap="square"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333" b="1" i="1" u="none" strike="noStrike" kern="1200" cap="none" spc="0" normalizeH="0" baseline="0" noProof="0" dirty="0">
                <a:ln>
                  <a:noFill/>
                </a:ln>
                <a:solidFill>
                  <a:srgbClr val="0097A9"/>
                </a:solidFill>
                <a:effectLst/>
                <a:uLnTx/>
                <a:uFillTx/>
                <a:latin typeface="Open Sans"/>
                <a:ea typeface="Calibri" pitchFamily="34" charset="-122"/>
                <a:cs typeface="Calibri" pitchFamily="34" charset="-120"/>
              </a:rPr>
              <a:t>A new standard</a:t>
            </a:r>
            <a:endParaRPr kumimoji="0" lang="en-US" sz="1333" b="1" i="0" u="none" strike="noStrike" kern="1200" cap="none" spc="0" normalizeH="0" baseline="0" noProof="0" dirty="0">
              <a:ln>
                <a:noFill/>
              </a:ln>
              <a:solidFill>
                <a:srgbClr val="0097A9"/>
              </a:solidFill>
              <a:effectLst/>
              <a:uLnTx/>
              <a:uFillTx/>
              <a:latin typeface="Open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333" b="1" i="1" u="none" strike="noStrike" kern="1200" cap="none" spc="0" normalizeH="0" baseline="0" noProof="0" dirty="0">
                <a:ln>
                  <a:noFill/>
                </a:ln>
                <a:solidFill>
                  <a:srgbClr val="0097A9"/>
                </a:solidFill>
                <a:effectLst/>
                <a:uLnTx/>
                <a:uFillTx/>
                <a:latin typeface="Open Sans"/>
                <a:ea typeface="Calibri" pitchFamily="34" charset="-122"/>
                <a:cs typeface="Calibri" pitchFamily="34" charset="-120"/>
              </a:rPr>
              <a:t>in healthcare AI.</a:t>
            </a:r>
            <a:endParaRPr kumimoji="0" lang="en-US" sz="1333" b="1" i="0" u="none" strike="noStrike" kern="1200" cap="none" spc="0" normalizeH="0" baseline="0" noProof="0" dirty="0">
              <a:ln>
                <a:noFill/>
              </a:ln>
              <a:solidFill>
                <a:srgbClr val="0097A9"/>
              </a:solidFill>
              <a:effectLst/>
              <a:uLnTx/>
              <a:uFillTx/>
              <a:latin typeface="Open Sans"/>
              <a:ea typeface="+mn-ea"/>
              <a:cs typeface="+mn-cs"/>
            </a:endParaRPr>
          </a:p>
        </p:txBody>
      </p:sp>
      <p:sp>
        <p:nvSpPr>
          <p:cNvPr id="22" name="Text 21">
            <a:extLst>
              <a:ext uri="{FF2B5EF4-FFF2-40B4-BE49-F238E27FC236}">
                <a16:creationId xmlns:a16="http://schemas.microsoft.com/office/drawing/2014/main" id="{045202E2-5FE8-2C1F-695A-B38E65B1987B}"/>
              </a:ext>
            </a:extLst>
          </p:cNvPr>
          <p:cNvSpPr/>
          <p:nvPr/>
        </p:nvSpPr>
        <p:spPr>
          <a:xfrm>
            <a:off x="4467530" y="3845785"/>
            <a:ext cx="3352800" cy="1316736"/>
          </a:xfrm>
          <a:prstGeom prst="rect">
            <a:avLst/>
          </a:prstGeom>
          <a:noFill/>
          <a:ln/>
        </p:spPr>
        <p:txBody>
          <a:bodyPr wrap="square"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Open Sans"/>
                <a:ea typeface="Calibri" pitchFamily="34" charset="-122"/>
                <a:cs typeface="Calibri" pitchFamily="34" charset="-120"/>
              </a:rPr>
              <a:t>A trusted AI enterprise platform built on the Ursa Core Data Model enabling everything from pop health diagnostics to flexible exploration.</a:t>
            </a:r>
            <a:endParaRPr kumimoji="0" lang="en-US" sz="1400" b="0" i="0" u="none" strike="noStrike" kern="1200" cap="none" spc="0" normalizeH="0" baseline="0" noProof="0" dirty="0">
              <a:ln>
                <a:noFill/>
              </a:ln>
              <a:solidFill>
                <a:srgbClr val="333333"/>
              </a:solidFill>
              <a:effectLst/>
              <a:uLnTx/>
              <a:uFillTx/>
              <a:latin typeface="Open Sans"/>
              <a:ea typeface="+mn-ea"/>
              <a:cs typeface="+mn-cs"/>
            </a:endParaRPr>
          </a:p>
        </p:txBody>
      </p:sp>
      <p:sp>
        <p:nvSpPr>
          <p:cNvPr id="23" name="Shape 22">
            <a:extLst>
              <a:ext uri="{FF2B5EF4-FFF2-40B4-BE49-F238E27FC236}">
                <a16:creationId xmlns:a16="http://schemas.microsoft.com/office/drawing/2014/main" id="{60347FC0-46A0-93AA-92D8-AD8DB83DA478}"/>
              </a:ext>
            </a:extLst>
          </p:cNvPr>
          <p:cNvSpPr/>
          <p:nvPr/>
        </p:nvSpPr>
        <p:spPr>
          <a:xfrm>
            <a:off x="4467530" y="5444512"/>
            <a:ext cx="3291840" cy="316992"/>
          </a:xfrm>
          <a:prstGeom prst="rect">
            <a:avLst/>
          </a:prstGeom>
          <a:solidFill>
            <a:schemeClr val="accent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3600"/>
              </a:solidFill>
              <a:effectLst/>
              <a:uLnTx/>
              <a:uFillTx/>
              <a:latin typeface="Open Sans"/>
              <a:ea typeface="+mn-ea"/>
              <a:cs typeface="+mn-cs"/>
            </a:endParaRPr>
          </a:p>
        </p:txBody>
      </p:sp>
      <p:sp>
        <p:nvSpPr>
          <p:cNvPr id="24" name="Text 23">
            <a:extLst>
              <a:ext uri="{FF2B5EF4-FFF2-40B4-BE49-F238E27FC236}">
                <a16:creationId xmlns:a16="http://schemas.microsoft.com/office/drawing/2014/main" id="{FE1BF565-BE8E-BAA1-CB3B-32E5918F8DB2}"/>
              </a:ext>
            </a:extLst>
          </p:cNvPr>
          <p:cNvSpPr/>
          <p:nvPr/>
        </p:nvSpPr>
        <p:spPr>
          <a:xfrm>
            <a:off x="4467530" y="5464179"/>
            <a:ext cx="3291840" cy="31699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0" cap="none" spc="200" normalizeH="0" baseline="0" noProof="0" dirty="0">
                <a:ln>
                  <a:noFill/>
                </a:ln>
                <a:solidFill>
                  <a:srgbClr val="FFFFFF"/>
                </a:solidFill>
                <a:effectLst/>
                <a:uLnTx/>
                <a:uFillTx/>
                <a:latin typeface="Open Sans"/>
                <a:ea typeface="Calibri" pitchFamily="34" charset="-122"/>
                <a:cs typeface="Calibri" pitchFamily="34" charset="-120"/>
              </a:rPr>
              <a:t>TRUSTED INTELLIGENCE</a:t>
            </a:r>
            <a:endParaRPr kumimoji="0" lang="en-US" sz="1067" b="0" i="0" u="none" strike="noStrike" kern="1200" cap="none" spc="0" normalizeH="0" baseline="0" noProof="0" dirty="0">
              <a:ln>
                <a:noFill/>
              </a:ln>
              <a:solidFill>
                <a:srgbClr val="203600"/>
              </a:solidFill>
              <a:effectLst/>
              <a:uLnTx/>
              <a:uFillTx/>
              <a:latin typeface="Open Sans"/>
              <a:ea typeface="+mn-ea"/>
              <a:cs typeface="+mn-cs"/>
            </a:endParaRPr>
          </a:p>
        </p:txBody>
      </p:sp>
      <p:sp>
        <p:nvSpPr>
          <p:cNvPr id="25" name="Shape 24">
            <a:extLst>
              <a:ext uri="{FF2B5EF4-FFF2-40B4-BE49-F238E27FC236}">
                <a16:creationId xmlns:a16="http://schemas.microsoft.com/office/drawing/2014/main" id="{2BB3528B-F701-A9AF-0596-3A6524859719}"/>
              </a:ext>
            </a:extLst>
          </p:cNvPr>
          <p:cNvSpPr/>
          <p:nvPr/>
        </p:nvSpPr>
        <p:spPr>
          <a:xfrm>
            <a:off x="8210474" y="1291369"/>
            <a:ext cx="3657600" cy="4754880"/>
          </a:xfrm>
          <a:prstGeom prst="rect">
            <a:avLst/>
          </a:prstGeom>
          <a:solidFill>
            <a:srgbClr val="FFFFFF">
              <a:alpha val="95000"/>
            </a:srgbClr>
          </a:solidFill>
          <a:ln w="6350">
            <a:solidFill>
              <a:srgbClr val="FFFFFF">
                <a:alpha val="30000"/>
              </a:srgbClr>
            </a:solidFill>
            <a:prstDash val="solid"/>
          </a:ln>
          <a:effectLst>
            <a:outerShdw blurRad="127000" dist="38100" dir="8100000" algn="bl" rotWithShape="0">
              <a:srgbClr val="000000">
                <a:alpha val="9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3600"/>
              </a:solidFill>
              <a:effectLst/>
              <a:uLnTx/>
              <a:uFillTx/>
              <a:latin typeface="Open Sans"/>
              <a:ea typeface="+mn-ea"/>
              <a:cs typeface="+mn-cs"/>
            </a:endParaRPr>
          </a:p>
        </p:txBody>
      </p:sp>
      <p:sp>
        <p:nvSpPr>
          <p:cNvPr id="26" name="Shape 25">
            <a:extLst>
              <a:ext uri="{FF2B5EF4-FFF2-40B4-BE49-F238E27FC236}">
                <a16:creationId xmlns:a16="http://schemas.microsoft.com/office/drawing/2014/main" id="{C597FC7A-FE64-CA78-73A2-2B43145D5E8A}"/>
              </a:ext>
            </a:extLst>
          </p:cNvPr>
          <p:cNvSpPr/>
          <p:nvPr/>
        </p:nvSpPr>
        <p:spPr>
          <a:xfrm>
            <a:off x="8210474" y="1291369"/>
            <a:ext cx="3657600" cy="463296"/>
          </a:xfrm>
          <a:prstGeom prst="rect">
            <a:avLst/>
          </a:prstGeom>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03600"/>
              </a:solidFill>
              <a:effectLst/>
              <a:uLnTx/>
              <a:uFillTx/>
              <a:latin typeface="Open Sans"/>
              <a:ea typeface="+mn-ea"/>
              <a:cs typeface="+mn-cs"/>
            </a:endParaRPr>
          </a:p>
        </p:txBody>
      </p:sp>
      <p:sp>
        <p:nvSpPr>
          <p:cNvPr id="27" name="Text 26">
            <a:extLst>
              <a:ext uri="{FF2B5EF4-FFF2-40B4-BE49-F238E27FC236}">
                <a16:creationId xmlns:a16="http://schemas.microsoft.com/office/drawing/2014/main" id="{93A7F0C6-1E6B-B25F-85EE-AF77761BEBB4}"/>
              </a:ext>
            </a:extLst>
          </p:cNvPr>
          <p:cNvSpPr/>
          <p:nvPr/>
        </p:nvSpPr>
        <p:spPr>
          <a:xfrm>
            <a:off x="8356778" y="1291369"/>
            <a:ext cx="3511296" cy="46329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267" normalizeH="0" baseline="0" noProof="0" dirty="0">
                <a:ln>
                  <a:noFill/>
                </a:ln>
                <a:solidFill>
                  <a:srgbClr val="FFFFFF"/>
                </a:solidFill>
                <a:effectLst/>
                <a:uLnTx/>
                <a:uFillTx/>
                <a:latin typeface="Open Sans"/>
                <a:ea typeface="Calibri" pitchFamily="34" charset="-122"/>
                <a:cs typeface="Calibri" pitchFamily="34" charset="-120"/>
              </a:rPr>
              <a:t>LAYER 3</a:t>
            </a:r>
            <a:endParaRPr kumimoji="0" lang="en-US" sz="1200" b="0" i="0" u="none" strike="noStrike" kern="1200" cap="none" spc="0" normalizeH="0" baseline="0" noProof="0" dirty="0">
              <a:ln>
                <a:noFill/>
              </a:ln>
              <a:solidFill>
                <a:srgbClr val="203600"/>
              </a:solidFill>
              <a:effectLst/>
              <a:uLnTx/>
              <a:uFillTx/>
              <a:latin typeface="Open Sans"/>
              <a:ea typeface="+mn-ea"/>
              <a:cs typeface="+mn-cs"/>
            </a:endParaRPr>
          </a:p>
        </p:txBody>
      </p:sp>
      <p:sp>
        <p:nvSpPr>
          <p:cNvPr id="28" name="Text 27">
            <a:extLst>
              <a:ext uri="{FF2B5EF4-FFF2-40B4-BE49-F238E27FC236}">
                <a16:creationId xmlns:a16="http://schemas.microsoft.com/office/drawing/2014/main" id="{EE5A94E9-4074-31DA-C799-F828633B767F}"/>
              </a:ext>
            </a:extLst>
          </p:cNvPr>
          <p:cNvSpPr/>
          <p:nvPr/>
        </p:nvSpPr>
        <p:spPr>
          <a:xfrm>
            <a:off x="8393354" y="1840009"/>
            <a:ext cx="3413760" cy="1036320"/>
          </a:xfrm>
          <a:prstGeom prst="rect">
            <a:avLst/>
          </a:prstGeom>
          <a:noFill/>
          <a:ln/>
        </p:spPr>
        <p:txBody>
          <a:bodyPr wrap="square"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D1B3E"/>
                </a:solidFill>
                <a:effectLst/>
                <a:uLnTx/>
                <a:uFillTx/>
                <a:latin typeface="Open Sans"/>
                <a:ea typeface="Georgia" pitchFamily="34" charset="-122"/>
                <a:cs typeface="Georgia" pitchFamily="34" charset="-120"/>
              </a:rPr>
              <a:t>Ursa</a:t>
            </a:r>
            <a:endParaRPr kumimoji="0" lang="en-US" sz="2667" b="0" i="0" u="none" strike="noStrike" kern="1200" cap="none" spc="0" normalizeH="0" baseline="0" noProof="0" dirty="0">
              <a:ln>
                <a:noFill/>
              </a:ln>
              <a:solidFill>
                <a:srgbClr val="203600"/>
              </a:solidFill>
              <a:effectLst/>
              <a:uLnTx/>
              <a:uFillTx/>
              <a:latin typeface="Open Sans"/>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D1B3E"/>
                </a:solidFill>
                <a:effectLst/>
                <a:uLnTx/>
                <a:uFillTx/>
                <a:latin typeface="Open Sans"/>
                <a:ea typeface="Georgia" pitchFamily="34" charset="-122"/>
                <a:cs typeface="Georgia" pitchFamily="34" charset="-120"/>
              </a:rPr>
              <a:t>Solutions</a:t>
            </a:r>
            <a:endParaRPr kumimoji="0" lang="en-US" sz="2667" b="0" i="0" u="none" strike="noStrike" kern="1200" cap="none" spc="0" normalizeH="0" baseline="0" noProof="0" dirty="0">
              <a:ln>
                <a:noFill/>
              </a:ln>
              <a:solidFill>
                <a:srgbClr val="203600"/>
              </a:solidFill>
              <a:effectLst/>
              <a:uLnTx/>
              <a:uFillTx/>
              <a:latin typeface="Open Sans"/>
              <a:ea typeface="+mn-ea"/>
              <a:cs typeface="+mn-cs"/>
            </a:endParaRPr>
          </a:p>
        </p:txBody>
      </p:sp>
      <p:sp>
        <p:nvSpPr>
          <p:cNvPr id="29" name="Text 28">
            <a:extLst>
              <a:ext uri="{FF2B5EF4-FFF2-40B4-BE49-F238E27FC236}">
                <a16:creationId xmlns:a16="http://schemas.microsoft.com/office/drawing/2014/main" id="{581BD227-3C7A-9A31-1E2D-EA6192C20A78}"/>
              </a:ext>
            </a:extLst>
          </p:cNvPr>
          <p:cNvSpPr/>
          <p:nvPr/>
        </p:nvSpPr>
        <p:spPr>
          <a:xfrm>
            <a:off x="8393354" y="2900713"/>
            <a:ext cx="3413760" cy="731520"/>
          </a:xfrm>
          <a:prstGeom prst="rect">
            <a:avLst/>
          </a:prstGeom>
          <a:noFill/>
          <a:ln/>
        </p:spPr>
        <p:txBody>
          <a:bodyPr wrap="square"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333" b="1" i="1" u="none" strike="noStrike" kern="1200" cap="none" spc="0" normalizeH="0" baseline="0" noProof="0" dirty="0">
                <a:ln>
                  <a:noFill/>
                </a:ln>
                <a:solidFill>
                  <a:srgbClr val="003057"/>
                </a:solidFill>
                <a:effectLst/>
                <a:uLnTx/>
                <a:uFillTx/>
                <a:latin typeface="Open Sans"/>
                <a:ea typeface="Calibri" pitchFamily="34" charset="-122"/>
                <a:cs typeface="Calibri" pitchFamily="34" charset="-120"/>
              </a:rPr>
              <a:t>Opportunities identified.</a:t>
            </a:r>
            <a:endParaRPr kumimoji="0" lang="en-US" sz="1333" b="1" i="0" u="none" strike="noStrike" kern="1200" cap="none" spc="0" normalizeH="0" baseline="0" noProof="0" dirty="0">
              <a:ln>
                <a:noFill/>
              </a:ln>
              <a:solidFill>
                <a:srgbClr val="003057"/>
              </a:solidFill>
              <a:effectLst/>
              <a:uLnTx/>
              <a:uFillTx/>
              <a:latin typeface="Open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333" b="1" i="1" u="none" strike="noStrike" kern="1200" cap="none" spc="0" normalizeH="0" baseline="0" noProof="0" dirty="0">
                <a:ln>
                  <a:noFill/>
                </a:ln>
                <a:solidFill>
                  <a:srgbClr val="003057"/>
                </a:solidFill>
                <a:effectLst/>
                <a:uLnTx/>
                <a:uFillTx/>
                <a:latin typeface="Open Sans"/>
                <a:ea typeface="Calibri" pitchFamily="34" charset="-122"/>
                <a:cs typeface="Calibri" pitchFamily="34" charset="-120"/>
              </a:rPr>
              <a:t>Value captured.</a:t>
            </a:r>
            <a:endParaRPr kumimoji="0" lang="en-US" sz="1333" b="1" i="0" u="none" strike="noStrike" kern="1200" cap="none" spc="0" normalizeH="0" baseline="0" noProof="0" dirty="0">
              <a:ln>
                <a:noFill/>
              </a:ln>
              <a:solidFill>
                <a:srgbClr val="003057"/>
              </a:solidFill>
              <a:effectLst/>
              <a:uLnTx/>
              <a:uFillTx/>
              <a:latin typeface="Open Sans"/>
              <a:ea typeface="+mn-ea"/>
              <a:cs typeface="+mn-cs"/>
            </a:endParaRPr>
          </a:p>
        </p:txBody>
      </p:sp>
      <p:sp>
        <p:nvSpPr>
          <p:cNvPr id="30" name="Text 29">
            <a:extLst>
              <a:ext uri="{FF2B5EF4-FFF2-40B4-BE49-F238E27FC236}">
                <a16:creationId xmlns:a16="http://schemas.microsoft.com/office/drawing/2014/main" id="{36695513-B7DB-3C2C-C069-25647676C894}"/>
              </a:ext>
            </a:extLst>
          </p:cNvPr>
          <p:cNvSpPr/>
          <p:nvPr/>
        </p:nvSpPr>
        <p:spPr>
          <a:xfrm>
            <a:off x="8393354" y="3845785"/>
            <a:ext cx="3352800" cy="1316736"/>
          </a:xfrm>
          <a:prstGeom prst="rect">
            <a:avLst/>
          </a:prstGeom>
          <a:noFill/>
          <a:ln/>
        </p:spPr>
        <p:txBody>
          <a:bodyPr wrap="square" rtlCol="0" anchor="ct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Open Sans"/>
                <a:ea typeface="Calibri" pitchFamily="34" charset="-122"/>
                <a:cs typeface="Calibri" pitchFamily="34" charset="-120"/>
              </a:rPr>
              <a:t>Targeted, operationalized interventions — GDMT, CKD, end-of-life care — designed to deliver within-year savings on the opportunities Compass surfaces.</a:t>
            </a:r>
            <a:endParaRPr kumimoji="0" lang="en-US" sz="1400" b="0" i="0" u="none" strike="noStrike" kern="1200" cap="none" spc="0" normalizeH="0" baseline="0" noProof="0" dirty="0">
              <a:ln>
                <a:noFill/>
              </a:ln>
              <a:solidFill>
                <a:srgbClr val="333333"/>
              </a:solidFill>
              <a:effectLst/>
              <a:uLnTx/>
              <a:uFillTx/>
              <a:latin typeface="Open Sans"/>
              <a:ea typeface="+mn-ea"/>
              <a:cs typeface="+mn-cs"/>
            </a:endParaRPr>
          </a:p>
        </p:txBody>
      </p:sp>
      <p:sp>
        <p:nvSpPr>
          <p:cNvPr id="31" name="Shape 30">
            <a:extLst>
              <a:ext uri="{FF2B5EF4-FFF2-40B4-BE49-F238E27FC236}">
                <a16:creationId xmlns:a16="http://schemas.microsoft.com/office/drawing/2014/main" id="{16BBE083-EE6D-B046-5E5E-B63FBF4DA344}"/>
              </a:ext>
            </a:extLst>
          </p:cNvPr>
          <p:cNvSpPr/>
          <p:nvPr/>
        </p:nvSpPr>
        <p:spPr>
          <a:xfrm>
            <a:off x="8393354" y="5444512"/>
            <a:ext cx="3291840" cy="316992"/>
          </a:xfrm>
          <a:prstGeom prst="rect">
            <a:avLst/>
          </a:prstGeom>
          <a:solidFill>
            <a:schemeClr val="accent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3600"/>
              </a:solidFill>
              <a:effectLst/>
              <a:uLnTx/>
              <a:uFillTx/>
              <a:latin typeface="Open Sans"/>
              <a:ea typeface="+mn-ea"/>
              <a:cs typeface="+mn-cs"/>
            </a:endParaRPr>
          </a:p>
        </p:txBody>
      </p:sp>
      <p:sp>
        <p:nvSpPr>
          <p:cNvPr id="32" name="Text 31">
            <a:extLst>
              <a:ext uri="{FF2B5EF4-FFF2-40B4-BE49-F238E27FC236}">
                <a16:creationId xmlns:a16="http://schemas.microsoft.com/office/drawing/2014/main" id="{1225D8CA-E9DB-12A2-E620-D6F8AADACA86}"/>
              </a:ext>
            </a:extLst>
          </p:cNvPr>
          <p:cNvSpPr/>
          <p:nvPr/>
        </p:nvSpPr>
        <p:spPr>
          <a:xfrm>
            <a:off x="8393354" y="5464179"/>
            <a:ext cx="3291840" cy="31699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0" cap="none" spc="200" normalizeH="0" baseline="0" noProof="0" dirty="0">
                <a:ln>
                  <a:noFill/>
                </a:ln>
                <a:solidFill>
                  <a:srgbClr val="FFFFFF"/>
                </a:solidFill>
                <a:effectLst/>
                <a:uLnTx/>
                <a:uFillTx/>
                <a:latin typeface="Open Sans"/>
                <a:ea typeface="Calibri" pitchFamily="34" charset="-122"/>
                <a:cs typeface="Calibri" pitchFamily="34" charset="-120"/>
              </a:rPr>
              <a:t>LAST-MILE EXECUTION</a:t>
            </a:r>
            <a:endParaRPr kumimoji="0" lang="en-US" sz="1067" b="0" i="0" u="none" strike="noStrike" kern="1200" cap="none" spc="0" normalizeH="0" baseline="0" noProof="0" dirty="0">
              <a:ln>
                <a:noFill/>
              </a:ln>
              <a:solidFill>
                <a:srgbClr val="203600"/>
              </a:solidFill>
              <a:effectLst/>
              <a:uLnTx/>
              <a:uFillTx/>
              <a:latin typeface="Open Sans"/>
              <a:ea typeface="+mn-ea"/>
              <a:cs typeface="+mn-cs"/>
            </a:endParaRPr>
          </a:p>
        </p:txBody>
      </p:sp>
      <p:sp>
        <p:nvSpPr>
          <p:cNvPr id="5" name="Rectangle 4">
            <a:extLst>
              <a:ext uri="{FF2B5EF4-FFF2-40B4-BE49-F238E27FC236}">
                <a16:creationId xmlns:a16="http://schemas.microsoft.com/office/drawing/2014/main" id="{74FAD28D-7E32-F16F-9BA9-30D4F18FE35C}"/>
              </a:ext>
            </a:extLst>
          </p:cNvPr>
          <p:cNvSpPr/>
          <p:nvPr/>
        </p:nvSpPr>
        <p:spPr>
          <a:xfrm>
            <a:off x="4160520" y="1033272"/>
            <a:ext cx="3928034" cy="5285232"/>
          </a:xfrm>
          <a:prstGeom prst="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74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_0.o_.P.FPcEPMHXccN6p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2">
      <a:dk1>
        <a:srgbClr val="203600"/>
      </a:dk1>
      <a:lt1>
        <a:srgbClr val="FFFFFF"/>
      </a:lt1>
      <a:dk2>
        <a:srgbClr val="333333"/>
      </a:dk2>
      <a:lt2>
        <a:srgbClr val="D9D9D9"/>
      </a:lt2>
      <a:accent1>
        <a:srgbClr val="71BF00"/>
      </a:accent1>
      <a:accent2>
        <a:srgbClr val="999999"/>
      </a:accent2>
      <a:accent3>
        <a:srgbClr val="0097A9"/>
      </a:accent3>
      <a:accent4>
        <a:srgbClr val="623412"/>
      </a:accent4>
      <a:accent5>
        <a:srgbClr val="4AC9E3"/>
      </a:accent5>
      <a:accent6>
        <a:srgbClr val="003057"/>
      </a:accent6>
      <a:hlink>
        <a:srgbClr val="71BF00"/>
      </a:hlink>
      <a:folHlink>
        <a:srgbClr val="0097A9"/>
      </a:folHlink>
    </a:clrScheme>
    <a:fontScheme name="Ursa Health">
      <a:majorFont>
        <a:latin typeface="Univia Pro Light"/>
        <a:ea typeface=""/>
        <a:cs typeface=""/>
      </a:majorFont>
      <a:minorFont>
        <a:latin typeface="Open Sans"/>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44D0D229-9D1D-41F3-9238-1D088694ADA1}" vid="{877B2727-C0DF-498E-8E8E-CD20306372F9}"/>
    </a:ext>
  </a:extLst>
</a:theme>
</file>

<file path=ppt/theme/theme2.xml><?xml version="1.0" encoding="utf-8"?>
<a:theme xmlns:a="http://schemas.openxmlformats.org/drawingml/2006/main" name="1_SlateVTI">
  <a:themeElements>
    <a:clrScheme name="Custom 2">
      <a:dk1>
        <a:srgbClr val="203600"/>
      </a:dk1>
      <a:lt1>
        <a:srgbClr val="FFFFFF"/>
      </a:lt1>
      <a:dk2>
        <a:srgbClr val="333333"/>
      </a:dk2>
      <a:lt2>
        <a:srgbClr val="D9D9D9"/>
      </a:lt2>
      <a:accent1>
        <a:srgbClr val="71BF00"/>
      </a:accent1>
      <a:accent2>
        <a:srgbClr val="999999"/>
      </a:accent2>
      <a:accent3>
        <a:srgbClr val="0097A9"/>
      </a:accent3>
      <a:accent4>
        <a:srgbClr val="623412"/>
      </a:accent4>
      <a:accent5>
        <a:srgbClr val="4AC9E3"/>
      </a:accent5>
      <a:accent6>
        <a:srgbClr val="003057"/>
      </a:accent6>
      <a:hlink>
        <a:srgbClr val="71BF00"/>
      </a:hlink>
      <a:folHlink>
        <a:srgbClr val="0097A9"/>
      </a:folHlink>
    </a:clrScheme>
    <a:fontScheme name="Ursa Health">
      <a:majorFont>
        <a:latin typeface="Univia Pro Light"/>
        <a:ea typeface=""/>
        <a:cs typeface=""/>
      </a:majorFont>
      <a:minorFont>
        <a:latin typeface="Open Sans"/>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44D0D229-9D1D-41F3-9238-1D088694ADA1}" vid="{877B2727-C0DF-498E-8E8E-CD20306372F9}"/>
    </a:ext>
  </a:extLst>
</a:theme>
</file>

<file path=ppt/theme/theme3.xml><?xml version="1.0" encoding="utf-8"?>
<a:theme xmlns:a="http://schemas.openxmlformats.org/drawingml/2006/main" name="Ursa">
  <a:themeElements>
    <a:clrScheme name="Custom 2">
      <a:dk1>
        <a:srgbClr val="203600"/>
      </a:dk1>
      <a:lt1>
        <a:srgbClr val="FFFFFF"/>
      </a:lt1>
      <a:dk2>
        <a:srgbClr val="333333"/>
      </a:dk2>
      <a:lt2>
        <a:srgbClr val="D9D9D9"/>
      </a:lt2>
      <a:accent1>
        <a:srgbClr val="71BF00"/>
      </a:accent1>
      <a:accent2>
        <a:srgbClr val="999999"/>
      </a:accent2>
      <a:accent3>
        <a:srgbClr val="0097A9"/>
      </a:accent3>
      <a:accent4>
        <a:srgbClr val="623412"/>
      </a:accent4>
      <a:accent5>
        <a:srgbClr val="4AC9E3"/>
      </a:accent5>
      <a:accent6>
        <a:srgbClr val="003057"/>
      </a:accent6>
      <a:hlink>
        <a:srgbClr val="71BF00"/>
      </a:hlink>
      <a:folHlink>
        <a:srgbClr val="0097A9"/>
      </a:folHlink>
    </a:clrScheme>
    <a:fontScheme name="Ursa Health">
      <a:majorFont>
        <a:latin typeface="Univia Pro Light"/>
        <a:ea typeface=""/>
        <a:cs typeface=""/>
      </a:majorFont>
      <a:minorFont>
        <a:latin typeface="Open Sans"/>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Ursa" id="{5B2882B3-C316-4034-B8FA-4D21A9A57047}" vid="{A6884CCC-9315-4136-8BDA-2D1ADDF16CCD}"/>
    </a:ext>
  </a:extLst>
</a:theme>
</file>

<file path=ppt/theme/theme4.xml><?xml version="1.0" encoding="utf-8"?>
<a:theme xmlns:a="http://schemas.openxmlformats.org/drawingml/2006/main" name="NAACOS Main Theme">
  <a:themeElements>
    <a:clrScheme name="NAACOS theme colors ">
      <a:dk1>
        <a:srgbClr val="000000"/>
      </a:dk1>
      <a:lt1>
        <a:srgbClr val="FFFFFF"/>
      </a:lt1>
      <a:dk2>
        <a:srgbClr val="1F497D"/>
      </a:dk2>
      <a:lt2>
        <a:srgbClr val="DBF3FF"/>
      </a:lt2>
      <a:accent1>
        <a:srgbClr val="C8E5F3"/>
      </a:accent1>
      <a:accent2>
        <a:srgbClr val="80BF41"/>
      </a:accent2>
      <a:accent3>
        <a:srgbClr val="2CA1DB"/>
      </a:accent3>
      <a:accent4>
        <a:srgbClr val="2C51CC"/>
      </a:accent4>
      <a:accent5>
        <a:srgbClr val="4D871C"/>
      </a:accent5>
      <a:accent6>
        <a:srgbClr val="C8EDA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AACOS PPT Template NewLogo" id="{66ED726C-6860-4444-BC5D-04ED61D5284D}" vid="{E194C584-899D-4B49-AEB8-E0A601D02676}"/>
    </a:ext>
  </a:extLst>
</a:theme>
</file>

<file path=ppt/theme/theme5.xml><?xml version="1.0" encoding="utf-8"?>
<a:theme xmlns:a="http://schemas.openxmlformats.org/drawingml/2006/main" name="1_NAACOS Dark Theme">
  <a:themeElements>
    <a:clrScheme name="NAACOS theme colors ">
      <a:dk1>
        <a:srgbClr val="000000"/>
      </a:dk1>
      <a:lt1>
        <a:srgbClr val="FFFFFF"/>
      </a:lt1>
      <a:dk2>
        <a:srgbClr val="1F497D"/>
      </a:dk2>
      <a:lt2>
        <a:srgbClr val="DBF3FF"/>
      </a:lt2>
      <a:accent1>
        <a:srgbClr val="C8E5F3"/>
      </a:accent1>
      <a:accent2>
        <a:srgbClr val="80BF41"/>
      </a:accent2>
      <a:accent3>
        <a:srgbClr val="2CA1DB"/>
      </a:accent3>
      <a:accent4>
        <a:srgbClr val="2C51CC"/>
      </a:accent4>
      <a:accent5>
        <a:srgbClr val="4D871C"/>
      </a:accent5>
      <a:accent6>
        <a:srgbClr val="C8EDA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AACOS PPT Template NewLogo" id="{66ED726C-6860-4444-BC5D-04ED61D5284D}" vid="{B496C990-8CB8-2C44-A839-BFFA696F1B6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AD44BFCEEA294FB0F386BE51002935" ma:contentTypeVersion="13" ma:contentTypeDescription="Create a new document." ma:contentTypeScope="" ma:versionID="7e2cca27f1348a031d8fedeac72c666a">
  <xsd:schema xmlns:xsd="http://www.w3.org/2001/XMLSchema" xmlns:xs="http://www.w3.org/2001/XMLSchema" xmlns:p="http://schemas.microsoft.com/office/2006/metadata/properties" xmlns:ns2="1644e48d-1a4a-454c-94aa-c2c8d8071e95" xmlns:ns3="7ca58a3a-4586-46b4-9f7c-b0eecd154425" targetNamespace="http://schemas.microsoft.com/office/2006/metadata/properties" ma:root="true" ma:fieldsID="4b8918a3f848ebf0f39827c96d8f7971" ns2:_="" ns3:_="">
    <xsd:import namespace="1644e48d-1a4a-454c-94aa-c2c8d8071e95"/>
    <xsd:import namespace="7ca58a3a-4586-46b4-9f7c-b0eecd15442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ocks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44e48d-1a4a-454c-94aa-c2c8d8071e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17a8e86-bc08-481d-87e5-a28270e3b1a7"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ocksNotes" ma:index="19" nillable="true" ma:displayName="Mock's Notes" ma:format="Dropdown" ma:internalName="Mocks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a58a3a-4586-46b4-9f7c-b0eecd15442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eec78e0-487e-4e4b-bb93-1fb3a16a25a6}" ma:internalName="TaxCatchAll" ma:showField="CatchAllData" ma:web="7ca58a3a-4586-46b4-9f7c-b0eecd1544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ca58a3a-4586-46b4-9f7c-b0eecd154425" xsi:nil="true"/>
    <lcf76f155ced4ddcb4097134ff3c332f xmlns="1644e48d-1a4a-454c-94aa-c2c8d8071e95">
      <Terms xmlns="http://schemas.microsoft.com/office/infopath/2007/PartnerControls"/>
    </lcf76f155ced4ddcb4097134ff3c332f>
    <MocksNotes xmlns="1644e48d-1a4a-454c-94aa-c2c8d8071e95" xsi:nil="true"/>
  </documentManagement>
</p:properties>
</file>

<file path=customXml/itemProps1.xml><?xml version="1.0" encoding="utf-8"?>
<ds:datastoreItem xmlns:ds="http://schemas.openxmlformats.org/officeDocument/2006/customXml" ds:itemID="{8299B7DC-1C99-4AF9-9D53-E4D67FD8A46D}">
  <ds:schemaRefs>
    <ds:schemaRef ds:uri="http://schemas.microsoft.com/sharepoint/v3/contenttype/forms"/>
  </ds:schemaRefs>
</ds:datastoreItem>
</file>

<file path=customXml/itemProps2.xml><?xml version="1.0" encoding="utf-8"?>
<ds:datastoreItem xmlns:ds="http://schemas.openxmlformats.org/officeDocument/2006/customXml" ds:itemID="{95BAFFF0-3C38-4D7F-809E-855472705B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44e48d-1a4a-454c-94aa-c2c8d8071e95"/>
    <ds:schemaRef ds:uri="7ca58a3a-4586-46b4-9f7c-b0eecd1544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C8AA47-FF36-4980-893F-78F7F7857B98}">
  <ds:schemaRefs>
    <ds:schemaRef ds:uri="http://schemas.microsoft.com/office/2006/metadata/properties"/>
    <ds:schemaRef ds:uri="http://schemas.openxmlformats.org/package/2006/metadata/core-properties"/>
    <ds:schemaRef ds:uri="http://purl.org/dc/dcmitype/"/>
    <ds:schemaRef ds:uri="1644e48d-1a4a-454c-94aa-c2c8d8071e95"/>
    <ds:schemaRef ds:uri="http://schemas.microsoft.com/office/2006/documentManagement/types"/>
    <ds:schemaRef ds:uri="7ca58a3a-4586-46b4-9f7c-b0eecd154425"/>
    <ds:schemaRef ds:uri="http://www.w3.org/XML/1998/namespace"/>
    <ds:schemaRef ds:uri="http://purl.org/dc/term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Ursa Health PPT template</Template>
  <TotalTime>5896</TotalTime>
  <Words>5014</Words>
  <Application>Microsoft Office PowerPoint</Application>
  <PresentationFormat>Widescreen</PresentationFormat>
  <Paragraphs>430</Paragraphs>
  <Slides>29</Slides>
  <Notes>19</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29</vt:i4>
      </vt:variant>
    </vt:vector>
  </HeadingPairs>
  <TitlesOfParts>
    <vt:vector size="44" baseType="lpstr">
      <vt:lpstr>Aptos</vt:lpstr>
      <vt:lpstr>Arial</vt:lpstr>
      <vt:lpstr>Calibri</vt:lpstr>
      <vt:lpstr>Courier New</vt:lpstr>
      <vt:lpstr>Open Sans</vt:lpstr>
      <vt:lpstr>Univia Pro</vt:lpstr>
      <vt:lpstr>Univia Pro Light</vt:lpstr>
      <vt:lpstr>Wingdings</vt:lpstr>
      <vt:lpstr>Wingdings 2</vt:lpstr>
      <vt:lpstr>SlateVTI</vt:lpstr>
      <vt:lpstr>1_SlateVTI</vt:lpstr>
      <vt:lpstr>Ursa</vt:lpstr>
      <vt:lpstr>NAACOS Main Theme</vt:lpstr>
      <vt:lpstr>1_NAACOS Dark Theme</vt:lpstr>
      <vt:lpstr>think-cell Slide</vt:lpstr>
      <vt:lpstr>Innovation Spotlight: AI Series</vt:lpstr>
      <vt:lpstr>NAACOS Innovation Spotlight Series</vt:lpstr>
      <vt:lpstr>Thank you to our Sponsor</vt:lpstr>
      <vt:lpstr>PowerPoint Presentation</vt:lpstr>
      <vt:lpstr>NAACOS Innovation Spotlight – AI Series AI That Delivers: Transparent and Defensible Pop Health Opportunity Identification</vt:lpstr>
      <vt:lpstr>Healthcare doesn’t have an AI problem.</vt:lpstr>
      <vt:lpstr>Today’s objectives</vt:lpstr>
      <vt:lpstr>About Ursa Health</vt:lpstr>
      <vt:lpstr>One connected platform. Three layers of value.</vt:lpstr>
      <vt:lpstr>NAACOS Spring Pre-Conference 2026</vt:lpstr>
      <vt:lpstr>John Fryer, EVP, Chief Growth and Corporate Development Officer of Lumeris </vt:lpstr>
      <vt:lpstr>We heard diverging perspectives on AI in healthcare</vt:lpstr>
      <vt:lpstr>Some examples of how AI is currently being used in healthcare</vt:lpstr>
      <vt:lpstr>POLL: Which AI pop health analytics tool(s) are you currently using?</vt:lpstr>
      <vt:lpstr>Today’s speakers</vt:lpstr>
      <vt:lpstr> AI That Delivers: Transparent and Defensible  Pop Health Opportunity Identification</vt:lpstr>
      <vt:lpstr>AI is fast… but can you trust it?</vt:lpstr>
      <vt:lpstr>PowerPoint Presentation</vt:lpstr>
      <vt:lpstr>PowerPoint Presentation</vt:lpstr>
      <vt:lpstr>In a typical ACO analytics scenario, no one is working at top of license</vt:lpstr>
      <vt:lpstr>PowerPoint Presentation</vt:lpstr>
      <vt:lpstr>PowerPoint Presentation</vt:lpstr>
      <vt:lpstr>PowerPoint Presentation</vt:lpstr>
      <vt:lpstr>PowerPoint Presentation</vt:lpstr>
      <vt:lpstr>Questions?</vt:lpstr>
      <vt:lpstr>Thank you!</vt:lpstr>
      <vt:lpstr>PowerPoint Presentation</vt:lpstr>
      <vt:lpstr>Upcoming Events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Ursa Studio</dc:title>
  <dc:creator>Sandy Cummings</dc:creator>
  <cp:lastModifiedBy>MaryJane Thomas</cp:lastModifiedBy>
  <cp:revision>24</cp:revision>
  <dcterms:created xsi:type="dcterms:W3CDTF">2021-07-27T13:16:41Z</dcterms:created>
  <dcterms:modified xsi:type="dcterms:W3CDTF">2026-05-12T14:13:06Z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0x0101003AAD44BFCEEA294FB0F386BE51002935</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PublishedintheKnowledgeBase?">
    <vt:lpwstr>Not Started</vt:lpwstr>
  </property>
  <property fmtid="{D5CDD505-2E9C-101B-9397-08002B2CF9AE}" pid="8" name="SharedWithUsers">
    <vt:lpwstr/>
  </property>
</Properties>
</file>